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98" r:id="rId3"/>
    <p:sldId id="266" r:id="rId4"/>
    <p:sldId id="268" r:id="rId5"/>
    <p:sldId id="267" r:id="rId6"/>
    <p:sldId id="273" r:id="rId7"/>
    <p:sldId id="279" r:id="rId8"/>
    <p:sldId id="286" r:id="rId9"/>
    <p:sldId id="288" r:id="rId10"/>
    <p:sldId id="291" r:id="rId11"/>
    <p:sldId id="290" r:id="rId12"/>
    <p:sldId id="276" r:id="rId13"/>
    <p:sldId id="280" r:id="rId14"/>
    <p:sldId id="284" r:id="rId15"/>
    <p:sldId id="281" r:id="rId16"/>
    <p:sldId id="283" r:id="rId17"/>
    <p:sldId id="296" r:id="rId18"/>
    <p:sldId id="297" r:id="rId19"/>
    <p:sldId id="295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E8E9E7"/>
    <a:srgbClr val="C3C4C0"/>
    <a:srgbClr val="DFDFDD"/>
    <a:srgbClr val="E0F6F8"/>
    <a:srgbClr val="F4F8FA"/>
    <a:srgbClr val="990033"/>
    <a:srgbClr val="FDF9F1"/>
    <a:srgbClr val="E6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88903" autoAdjust="0"/>
  </p:normalViewPr>
  <p:slideViewPr>
    <p:cSldViewPr snapToGrid="0">
      <p:cViewPr varScale="1">
        <p:scale>
          <a:sx n="63" d="100"/>
          <a:sy n="63" d="100"/>
        </p:scale>
        <p:origin x="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00465-A1B9-4368-A044-79ABDC47676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7C382-12D9-4496-99BA-FDD0600E3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7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2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1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7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C382-12D9-4496-99BA-FDD0600E37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5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98213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64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43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04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21971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69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8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83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17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809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375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2708A13-C97C-49B9-B5C5-DF17C60717D6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BE15F42-6CAC-4B54-BE82-8B0F054F53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178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831429" cy="2098226"/>
          </a:xfrm>
        </p:spPr>
        <p:txBody>
          <a:bodyPr/>
          <a:lstStyle/>
          <a:p>
            <a:pPr algn="l"/>
            <a:r>
              <a:rPr lang="zh-TW" altLang="en-US" sz="5400" b="1" dirty="0"/>
              <a:t>毋忘九一八，凝鑄愛國心</a:t>
            </a:r>
            <a:r>
              <a:rPr lang="zh-TW" altLang="en-US" sz="4800" dirty="0"/>
              <a:t/>
            </a:r>
            <a:br>
              <a:rPr lang="zh-TW" altLang="en-US" sz="4800" dirty="0"/>
            </a:br>
            <a:r>
              <a:rPr lang="zh-TW" altLang="en-US" sz="4800" smtClean="0"/>
              <a:t>       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453921"/>
          </a:xfrm>
        </p:spPr>
        <p:txBody>
          <a:bodyPr>
            <a:normAutofit fontScale="92500" lnSpcReduction="10000"/>
          </a:bodyPr>
          <a:lstStyle/>
          <a:p>
            <a:pPr algn="r"/>
            <a:endParaRPr lang="en-US" altLang="zh-TW" dirty="0" smtClean="0"/>
          </a:p>
          <a:p>
            <a:pPr algn="r"/>
            <a:r>
              <a:rPr lang="zh-TW" altLang="en-US" dirty="0"/>
              <a:t>教育局課程發展處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個人</a:t>
            </a:r>
            <a:r>
              <a:rPr lang="zh-TW" altLang="en-US" dirty="0"/>
              <a:t>、社會及人文教育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pPr algn="r"/>
            <a:r>
              <a:rPr lang="en-US" altLang="zh-TW" dirty="0" smtClean="0"/>
              <a:t>2022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18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images\pic\A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3" y="566058"/>
            <a:ext cx="8849295" cy="570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body" sz="half" idx="4294967295"/>
          </p:nvPr>
        </p:nvSpPr>
        <p:spPr>
          <a:xfrm>
            <a:off x="9124749" y="2059806"/>
            <a:ext cx="3067251" cy="43446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altLang="zh-TW" sz="2800" b="1" dirty="0" smtClean="0"/>
          </a:p>
          <a:p>
            <a:pPr marL="0" indent="0" algn="just">
              <a:buNone/>
            </a:pPr>
            <a:endParaRPr lang="en-US" altLang="zh-TW" sz="2800" b="1" dirty="0"/>
          </a:p>
          <a:p>
            <a:pPr marL="0" indent="0" algn="just">
              <a:buNone/>
            </a:pPr>
            <a:r>
              <a:rPr lang="zh-TW" altLang="en-US" sz="2800" b="1" dirty="0"/>
              <a:t>中國軍隊</a:t>
            </a:r>
            <a:r>
              <a:rPr lang="zh-TW" altLang="en-US" sz="2800" b="1" dirty="0" smtClean="0"/>
              <a:t>狙擊日軍</a:t>
            </a:r>
            <a:endParaRPr lang="en-US" altLang="zh-TW" sz="2800" dirty="0" smtClean="0"/>
          </a:p>
          <a:p>
            <a:pPr marL="0" indent="0" algn="just">
              <a:buNone/>
            </a:pPr>
            <a:r>
              <a:rPr lang="en-US" altLang="zh-TW" sz="2800" dirty="0" smtClean="0"/>
              <a:t>1931</a:t>
            </a:r>
            <a:r>
              <a:rPr lang="zh-TW" altLang="en-US" sz="2800" dirty="0"/>
              <a:t>年底，日軍進攻東北各大城市。面對日軍的侵略，東北軍民</a:t>
            </a:r>
            <a:r>
              <a:rPr lang="zh-TW" altLang="en-US" sz="2800" dirty="0" smtClean="0"/>
              <a:t>奮起反抗。圖</a:t>
            </a:r>
            <a:r>
              <a:rPr lang="zh-TW" altLang="en-US" sz="2800" dirty="0"/>
              <a:t>為中國軍隊狙擊日軍火車的情形。</a:t>
            </a:r>
          </a:p>
        </p:txBody>
      </p:sp>
    </p:spTree>
    <p:extLst>
      <p:ext uri="{BB962C8B-B14F-4D97-AF65-F5344CB8AC3E}">
        <p14:creationId xmlns:p14="http://schemas.microsoft.com/office/powerpoint/2010/main" val="30330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標題 1"/>
          <p:cNvSpPr>
            <a:spLocks noGrp="1"/>
          </p:cNvSpPr>
          <p:nvPr>
            <p:ph type="body" sz="half" idx="2"/>
          </p:nvPr>
        </p:nvSpPr>
        <p:spPr>
          <a:xfrm>
            <a:off x="165431" y="-2947"/>
            <a:ext cx="2904393" cy="6483575"/>
          </a:xfrm>
        </p:spPr>
        <p:txBody>
          <a:bodyPr>
            <a:noAutofit/>
          </a:bodyPr>
          <a:lstStyle/>
          <a:p>
            <a:pPr algn="just"/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/>
            <a:r>
              <a:rPr lang="zh-TW" altLang="en-US" sz="2400" dirty="0" smtClean="0">
                <a:solidFill>
                  <a:schemeClr val="tx1"/>
                </a:solidFill>
              </a:rPr>
              <a:t>九一八事變爆發</a:t>
            </a:r>
            <a:r>
              <a:rPr lang="zh-TW" altLang="en-US" sz="2400" dirty="0">
                <a:solidFill>
                  <a:schemeClr val="tx1"/>
                </a:solidFill>
              </a:rPr>
              <a:t>後，國際聯盟於</a:t>
            </a:r>
            <a:r>
              <a:rPr lang="en-US" altLang="zh-TW" sz="2400" dirty="0">
                <a:solidFill>
                  <a:schemeClr val="tx1"/>
                </a:solidFill>
              </a:rPr>
              <a:t>1931</a:t>
            </a:r>
            <a:r>
              <a:rPr lang="zh-TW" altLang="en-US" sz="2400" dirty="0">
                <a:solidFill>
                  <a:schemeClr val="tx1"/>
                </a:solidFill>
              </a:rPr>
              <a:t>年</a:t>
            </a:r>
            <a:r>
              <a:rPr lang="en-US" altLang="zh-TW" sz="2400" dirty="0">
                <a:solidFill>
                  <a:schemeClr val="tx1"/>
                </a:solidFill>
              </a:rPr>
              <a:t>10</a:t>
            </a:r>
            <a:r>
              <a:rPr lang="zh-TW" altLang="en-US" sz="2400" dirty="0">
                <a:solidFill>
                  <a:schemeClr val="tx1"/>
                </a:solidFill>
              </a:rPr>
              <a:t>月</a:t>
            </a:r>
            <a:r>
              <a:rPr lang="en-US" altLang="zh-TW" sz="2400" dirty="0">
                <a:solidFill>
                  <a:schemeClr val="tx1"/>
                </a:solidFill>
              </a:rPr>
              <a:t>15</a:t>
            </a:r>
            <a:r>
              <a:rPr lang="zh-TW" altLang="en-US" sz="2400" dirty="0">
                <a:solidFill>
                  <a:schemeClr val="tx1"/>
                </a:solidFill>
              </a:rPr>
              <a:t>日召開緊急會議，討論中國代表施肇基（左邊標示</a:t>
            </a:r>
            <a:r>
              <a:rPr lang="en-US" altLang="zh-TW" sz="2400" dirty="0">
                <a:solidFill>
                  <a:schemeClr val="tx1"/>
                </a:solidFill>
              </a:rPr>
              <a:t>8</a:t>
            </a:r>
            <a:r>
              <a:rPr lang="zh-TW" altLang="en-US" sz="2400" dirty="0">
                <a:solidFill>
                  <a:schemeClr val="tx1"/>
                </a:solidFill>
              </a:rPr>
              <a:t>號者）所提出譴責</a:t>
            </a:r>
            <a:r>
              <a:rPr lang="zh-TW" altLang="en-US" sz="2400" dirty="0" smtClean="0">
                <a:solidFill>
                  <a:schemeClr val="tx1"/>
                </a:solidFill>
              </a:rPr>
              <a:t>日本的</a:t>
            </a:r>
            <a:r>
              <a:rPr lang="zh-TW" altLang="en-US" sz="2400" dirty="0">
                <a:solidFill>
                  <a:schemeClr val="tx1"/>
                </a:solidFill>
              </a:rPr>
              <a:t>侵略案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國際聯盟</a:t>
            </a:r>
            <a:r>
              <a:rPr lang="zh-TW" altLang="en-US" sz="2400" b="1" dirty="0">
                <a:solidFill>
                  <a:schemeClr val="tx1"/>
                </a:solidFill>
              </a:rPr>
              <a:t>經調查及討論後決議日本入侵中國東北的軍事行動並不合法。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其後，日本</a:t>
            </a:r>
            <a:r>
              <a:rPr lang="zh-TW" altLang="en-US" sz="2400" b="1" dirty="0">
                <a:solidFill>
                  <a:schemeClr val="tx1"/>
                </a:solidFill>
              </a:rPr>
              <a:t>退出國際聯盟，並加緊侵華的步伐。</a:t>
            </a:r>
          </a:p>
        </p:txBody>
      </p:sp>
      <p:pic>
        <p:nvPicPr>
          <p:cNvPr id="9" name="Picture 2" descr="E:\images\pic\A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99" y="374425"/>
            <a:ext cx="8777937" cy="60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412096" y="2743200"/>
            <a:ext cx="826076" cy="1741714"/>
          </a:xfrm>
          <a:prstGeom prst="rect">
            <a:avLst/>
          </a:prstGeom>
          <a:noFill/>
          <a:ln>
            <a:solidFill>
              <a:srgbClr val="E0F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5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>
          <a:xfrm>
            <a:off x="1430962" y="3412107"/>
            <a:ext cx="10123728" cy="60766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93" y="3158970"/>
            <a:ext cx="506659" cy="58803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20" y="3158970"/>
            <a:ext cx="505671" cy="58657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14" y="3148027"/>
            <a:ext cx="505671" cy="586578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80" y="3158793"/>
            <a:ext cx="505671" cy="586578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47" y="3177266"/>
            <a:ext cx="505671" cy="58657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28640" y="2146962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latin typeface="Arial Black" panose="020B0A04020102020204" pitchFamily="34" charset="0"/>
              </a:rPr>
              <a:t>1931</a:t>
            </a:r>
          </a:p>
          <a:p>
            <a:pPr algn="ctr"/>
            <a:r>
              <a:rPr lang="zh-TW" altLang="en-US" sz="1600" b="1" dirty="0" smtClean="0"/>
              <a:t>九一八事變</a:t>
            </a:r>
            <a:endParaRPr lang="en-US" altLang="zh-TW" sz="1600" b="1" dirty="0" smtClean="0"/>
          </a:p>
          <a:p>
            <a:pPr algn="ctr"/>
            <a:r>
              <a:rPr lang="zh-TW" altLang="en-US" sz="1600" b="1" dirty="0"/>
              <a:t>日本侵略東北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4451243" y="2146962"/>
            <a:ext cx="4083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latin typeface="Arial Black" panose="020B0A04020102020204" pitchFamily="34" charset="0"/>
              </a:rPr>
              <a:t>1937</a:t>
            </a:r>
          </a:p>
          <a:p>
            <a:pPr algn="ctr"/>
            <a:r>
              <a:rPr lang="zh-TW" altLang="en-US" sz="1600" b="1" dirty="0"/>
              <a:t>七七事變，日本侵略上海、北平、天津等地</a:t>
            </a:r>
            <a:endParaRPr lang="en-US" altLang="zh-TW" sz="1600" b="1" dirty="0" smtClean="0"/>
          </a:p>
          <a:p>
            <a:pPr algn="ctr"/>
            <a:r>
              <a:rPr lang="en-US" altLang="zh-TW" sz="1600" b="1" dirty="0" smtClean="0"/>
              <a:t>12</a:t>
            </a:r>
            <a:r>
              <a:rPr lang="zh-TW" altLang="en-US" sz="1600" b="1" dirty="0"/>
              <a:t>月侵佔南京，</a:t>
            </a:r>
            <a:r>
              <a:rPr lang="zh-TW" altLang="en-US" sz="1600" b="1" dirty="0" smtClean="0"/>
              <a:t>進行南京大屠殺</a:t>
            </a:r>
            <a:endParaRPr lang="zh-TW" altLang="en-US" sz="1600" b="1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1299092" y="3726155"/>
            <a:ext cx="203132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latin typeface="Arial Black" panose="020B0A04020102020204" pitchFamily="34" charset="0"/>
              </a:rPr>
              <a:t>1932</a:t>
            </a:r>
          </a:p>
          <a:p>
            <a:pPr algn="ctr"/>
            <a:r>
              <a:rPr lang="zh-TW" altLang="en-US" sz="1600" b="1" dirty="0" smtClean="0"/>
              <a:t>一二八事變</a:t>
            </a:r>
            <a:endParaRPr lang="en-US" altLang="zh-TW" sz="1600" b="1" dirty="0" smtClean="0"/>
          </a:p>
          <a:p>
            <a:pPr algn="ctr"/>
            <a:r>
              <a:rPr lang="zh-TW" altLang="en-US" sz="1600" b="1" dirty="0"/>
              <a:t>日本侵略</a:t>
            </a:r>
            <a:r>
              <a:rPr lang="zh-TW" altLang="en-US" sz="1600" b="1" dirty="0" smtClean="0"/>
              <a:t>上海</a:t>
            </a:r>
            <a:endParaRPr lang="en-US" altLang="zh-TW" sz="1600" b="1" dirty="0" smtClean="0"/>
          </a:p>
          <a:p>
            <a:pPr algn="ctr"/>
            <a:r>
              <a:rPr lang="zh-TW" altLang="en-US" sz="1600" b="1" dirty="0" smtClean="0"/>
              <a:t>其後扶植「</a:t>
            </a:r>
            <a:r>
              <a:rPr lang="zh-TW" altLang="en-US" sz="1600" b="1" dirty="0"/>
              <a:t>滿洲國</a:t>
            </a:r>
            <a:r>
              <a:rPr lang="zh-TW" altLang="en-US" sz="1600" b="1" dirty="0" smtClean="0"/>
              <a:t>」</a:t>
            </a:r>
            <a:endParaRPr lang="en-US" altLang="zh-TW" sz="1600" b="1" dirty="0" smtClean="0"/>
          </a:p>
          <a:p>
            <a:pPr algn="ctr"/>
            <a:r>
              <a:rPr lang="zh-TW" altLang="en-US" sz="1600" b="1" dirty="0" smtClean="0"/>
              <a:t>傀儡政權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2328323" y="2143211"/>
            <a:ext cx="18261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latin typeface="Arial Black" panose="020B0A04020102020204" pitchFamily="34" charset="0"/>
              </a:rPr>
              <a:t>1933</a:t>
            </a:r>
          </a:p>
          <a:p>
            <a:pPr algn="ctr"/>
            <a:r>
              <a:rPr lang="zh-TW" altLang="en-US" sz="1600" b="1" dirty="0" smtClean="0"/>
              <a:t>日本攻佔山海關、</a:t>
            </a:r>
            <a:endParaRPr lang="en-US" altLang="zh-TW" sz="1600" b="1" dirty="0" smtClean="0"/>
          </a:p>
          <a:p>
            <a:pPr algn="ctr"/>
            <a:r>
              <a:rPr lang="zh-TW" altLang="en-US" sz="1600" b="1" dirty="0" smtClean="0"/>
              <a:t>長城</a:t>
            </a:r>
            <a:r>
              <a:rPr lang="zh-TW" altLang="en-US" sz="1600" b="1" dirty="0"/>
              <a:t>、熱河等地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6502340" y="3765313"/>
            <a:ext cx="16209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latin typeface="Arial Black" panose="020B0A04020102020204" pitchFamily="34" charset="0"/>
              </a:rPr>
              <a:t>1938</a:t>
            </a:r>
          </a:p>
          <a:p>
            <a:pPr algn="ctr"/>
            <a:r>
              <a:rPr lang="zh-TW" altLang="en-US" sz="1600" b="1" dirty="0" smtClean="0"/>
              <a:t>日本</a:t>
            </a:r>
            <a:r>
              <a:rPr lang="zh-TW" altLang="en-US" sz="1600" b="1" dirty="0"/>
              <a:t>侵略華中</a:t>
            </a:r>
            <a:r>
              <a:rPr lang="zh-TW" altLang="en-US" sz="1600" b="1" dirty="0" smtClean="0"/>
              <a:t>、</a:t>
            </a:r>
            <a:endParaRPr lang="en-US" altLang="zh-TW" sz="1600" b="1" dirty="0" smtClean="0"/>
          </a:p>
          <a:p>
            <a:pPr algn="ctr"/>
            <a:r>
              <a:rPr lang="zh-TW" altLang="en-US" sz="1600" b="1" dirty="0" smtClean="0"/>
              <a:t>華南地區</a:t>
            </a:r>
            <a:endParaRPr lang="zh-TW" altLang="en-US" sz="1600" b="1" dirty="0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4" y="3165227"/>
            <a:ext cx="505671" cy="586578"/>
          </a:xfrm>
          <a:prstGeom prst="rect">
            <a:avLst/>
          </a:prstGeom>
        </p:spPr>
      </p:pic>
      <p:sp>
        <p:nvSpPr>
          <p:cNvPr id="53" name="文字方塊 52"/>
          <p:cNvSpPr txBox="1"/>
          <p:nvPr/>
        </p:nvSpPr>
        <p:spPr>
          <a:xfrm>
            <a:off x="10541128" y="2143211"/>
            <a:ext cx="162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latin typeface="Arial Black" panose="020B0A04020102020204" pitchFamily="34" charset="0"/>
              </a:rPr>
              <a:t>1945</a:t>
            </a:r>
          </a:p>
          <a:p>
            <a:pPr algn="ctr"/>
            <a:r>
              <a:rPr lang="zh-TW" altLang="en-US" sz="1600" b="1" dirty="0" smtClean="0"/>
              <a:t>日本無條件投降</a:t>
            </a:r>
            <a:endParaRPr lang="en-US" altLang="zh-TW" sz="1600" b="1" dirty="0" smtClean="0"/>
          </a:p>
          <a:p>
            <a:pPr algn="ctr"/>
            <a:r>
              <a:rPr lang="zh-TW" altLang="en-US" sz="1600" b="1" dirty="0"/>
              <a:t>中國抗戰勝利</a:t>
            </a:r>
            <a:endParaRPr lang="en-US" altLang="zh-TW" sz="1600" b="1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927037" y="448588"/>
            <a:ext cx="884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日本侵略中國事件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1931</a:t>
            </a:r>
            <a:r>
              <a:rPr lang="zh-TW" altLang="en-US" sz="2400" dirty="0"/>
              <a:t>年以後較重大事件舉隅）</a:t>
            </a:r>
          </a:p>
        </p:txBody>
      </p:sp>
      <p:sp>
        <p:nvSpPr>
          <p:cNvPr id="12" name="摺角紙張 11"/>
          <p:cNvSpPr/>
          <p:nvPr/>
        </p:nvSpPr>
        <p:spPr>
          <a:xfrm>
            <a:off x="8771438" y="3726155"/>
            <a:ext cx="3307431" cy="3008942"/>
          </a:xfrm>
          <a:prstGeom prst="foldedCorner">
            <a:avLst>
              <a:gd name="adj" fmla="val 30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3000" dirty="0" smtClean="0"/>
              <a:t>日本</a:t>
            </a:r>
            <a:r>
              <a:rPr lang="zh-TW" altLang="en-US" sz="3000" dirty="0"/>
              <a:t>侵華使中國軍民慘遭戰禍傷害，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國家蒙受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巨大耻辱</a:t>
            </a:r>
            <a:endParaRPr lang="en-US" altLang="zh-TW" sz="4400" b="1" dirty="0" smtClean="0">
              <a:solidFill>
                <a:srgbClr val="FF0000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04" y="3148027"/>
            <a:ext cx="505671" cy="58657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4667731" y="3759729"/>
            <a:ext cx="1826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latin typeface="Arial Black" panose="020B0A04020102020204" pitchFamily="34" charset="0"/>
              </a:rPr>
              <a:t>1936</a:t>
            </a:r>
            <a:endParaRPr lang="en-US" altLang="zh-TW" sz="2800" b="1" dirty="0">
              <a:latin typeface="Arial Black" panose="020B0A04020102020204" pitchFamily="34" charset="0"/>
            </a:endParaRPr>
          </a:p>
          <a:p>
            <a:pPr algn="ctr"/>
            <a:r>
              <a:rPr lang="zh-TW" altLang="en-US" sz="1600" b="1" dirty="0"/>
              <a:t>日本策動</a:t>
            </a:r>
            <a:endParaRPr lang="en-US" altLang="zh-TW" sz="1600" b="1" dirty="0" smtClean="0"/>
          </a:p>
          <a:p>
            <a:pPr algn="ctr"/>
            <a:r>
              <a:rPr lang="zh-TW" altLang="en-US" sz="1600" b="1" dirty="0"/>
              <a:t>「華北五省自治」</a:t>
            </a:r>
          </a:p>
        </p:txBody>
      </p:sp>
    </p:spTree>
    <p:extLst>
      <p:ext uri="{BB962C8B-B14F-4D97-AF65-F5344CB8AC3E}">
        <p14:creationId xmlns:p14="http://schemas.microsoft.com/office/powerpoint/2010/main" val="30617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>
          <a:xfrm>
            <a:off x="1430962" y="3412107"/>
            <a:ext cx="10123728" cy="60766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93" y="3158970"/>
            <a:ext cx="506659" cy="58803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20" y="3158970"/>
            <a:ext cx="505671" cy="58657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14" y="3148027"/>
            <a:ext cx="505671" cy="58657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42" y="3145759"/>
            <a:ext cx="505671" cy="586578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80" y="3158793"/>
            <a:ext cx="505671" cy="586578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47" y="3177266"/>
            <a:ext cx="505671" cy="58657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28641" y="2146962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1931</a:t>
            </a:r>
          </a:p>
          <a:p>
            <a:pPr algn="ctr"/>
            <a:r>
              <a:rPr lang="zh-TW" altLang="en-US" sz="1600" b="1" dirty="0" smtClean="0">
                <a:solidFill>
                  <a:srgbClr val="FF0000"/>
                </a:solidFill>
              </a:rPr>
              <a:t>九一八事變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1600" b="1" dirty="0">
                <a:solidFill>
                  <a:srgbClr val="FF0000"/>
                </a:solidFill>
              </a:rPr>
              <a:t>日本侵略東北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2328323" y="2143211"/>
            <a:ext cx="18261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1933</a:t>
            </a: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日本攻佔山海關、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長城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、熱河等地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6502340" y="3765313"/>
            <a:ext cx="16209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1938</a:t>
            </a: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日本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侵略華中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、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華南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地區</a:t>
            </a: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4" y="3165227"/>
            <a:ext cx="505671" cy="586578"/>
          </a:xfrm>
          <a:prstGeom prst="rect">
            <a:avLst/>
          </a:prstGeom>
        </p:spPr>
      </p:pic>
      <p:sp>
        <p:nvSpPr>
          <p:cNvPr id="53" name="文字方塊 52"/>
          <p:cNvSpPr txBox="1"/>
          <p:nvPr/>
        </p:nvSpPr>
        <p:spPr>
          <a:xfrm>
            <a:off x="10571043" y="2131864"/>
            <a:ext cx="162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1945</a:t>
            </a:r>
          </a:p>
          <a:p>
            <a:pPr algn="ctr"/>
            <a:r>
              <a:rPr lang="zh-TW" altLang="en-US" sz="1600" b="1" dirty="0">
                <a:solidFill>
                  <a:srgbClr val="0070C0"/>
                </a:solidFill>
              </a:rPr>
              <a:t>日本無條件投降</a:t>
            </a:r>
          </a:p>
          <a:p>
            <a:pPr algn="ctr"/>
            <a:r>
              <a:rPr lang="zh-TW" altLang="en-US" sz="1600" b="1" dirty="0">
                <a:solidFill>
                  <a:srgbClr val="0070C0"/>
                </a:solidFill>
              </a:rPr>
              <a:t>中國抗戰勝利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927037" y="448588"/>
            <a:ext cx="875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+mn-ea"/>
              </a:rPr>
              <a:t>日本侵略中國</a:t>
            </a:r>
            <a:r>
              <a:rPr lang="zh-TW" altLang="en-US" sz="4000" b="1" dirty="0" smtClean="0">
                <a:latin typeface="+mn-ea"/>
              </a:rPr>
              <a:t>事件</a:t>
            </a:r>
            <a:r>
              <a:rPr lang="zh-TW" altLang="en-US" sz="2400" dirty="0"/>
              <a:t>（</a:t>
            </a:r>
            <a:r>
              <a:rPr lang="en-US" altLang="zh-TW" sz="2400" dirty="0"/>
              <a:t>1931</a:t>
            </a:r>
            <a:r>
              <a:rPr lang="zh-TW" altLang="en-US" sz="2400" dirty="0"/>
              <a:t>年以後較重大事件舉隅）</a:t>
            </a:r>
          </a:p>
        </p:txBody>
      </p:sp>
      <p:sp>
        <p:nvSpPr>
          <p:cNvPr id="19" name="矩形 18"/>
          <p:cNvSpPr/>
          <p:nvPr/>
        </p:nvSpPr>
        <p:spPr>
          <a:xfrm>
            <a:off x="758681" y="5254202"/>
            <a:ext cx="7744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+mn-ea"/>
              </a:rPr>
              <a:t>九一八事變揭開</a:t>
            </a:r>
            <a:r>
              <a:rPr lang="zh-TW" altLang="en-US" sz="2400" dirty="0">
                <a:latin typeface="+mn-ea"/>
              </a:rPr>
              <a:t>二十世紀日本侵華</a:t>
            </a:r>
            <a:r>
              <a:rPr lang="zh-TW" altLang="en-US" sz="2400" dirty="0" smtClean="0">
                <a:latin typeface="+mn-ea"/>
              </a:rPr>
              <a:t>的</a:t>
            </a:r>
            <a:r>
              <a:rPr lang="zh-TW" altLang="en-US" sz="2400" dirty="0">
                <a:latin typeface="+mn-ea"/>
              </a:rPr>
              <a:t>序幕</a:t>
            </a:r>
            <a:r>
              <a:rPr lang="zh-TW" altLang="en-US" sz="2400" dirty="0" smtClean="0">
                <a:latin typeface="+mn-ea"/>
              </a:rPr>
              <a:t>。自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1931</a:t>
            </a:r>
            <a:r>
              <a:rPr lang="zh-TW" altLang="en-US" sz="2400" dirty="0" smtClean="0">
                <a:latin typeface="+mn-ea"/>
              </a:rPr>
              <a:t>年九一八事變爆發</a:t>
            </a:r>
            <a:r>
              <a:rPr lang="zh-TW" altLang="en-US" sz="2400" dirty="0">
                <a:latin typeface="+mn-ea"/>
              </a:rPr>
              <a:t>起，</a:t>
            </a:r>
            <a:r>
              <a:rPr lang="zh-TW" altLang="en-US" sz="2400" dirty="0" smtClean="0">
                <a:latin typeface="+mn-ea"/>
              </a:rPr>
              <a:t>至</a:t>
            </a:r>
            <a:r>
              <a:rPr lang="en-US" altLang="zh-TW" sz="2400" b="1" dirty="0" smtClean="0">
                <a:latin typeface="+mn-ea"/>
              </a:rPr>
              <a:t>1937</a:t>
            </a:r>
            <a:r>
              <a:rPr lang="zh-TW" altLang="en-US" sz="2400" dirty="0">
                <a:latin typeface="+mn-ea"/>
              </a:rPr>
              <a:t>年中國</a:t>
            </a:r>
            <a:r>
              <a:rPr lang="zh-TW" altLang="en-US" sz="2400" dirty="0" smtClean="0">
                <a:latin typeface="+mn-ea"/>
              </a:rPr>
              <a:t>人民團結抗日，八年全面抗戰展開，至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</a:rPr>
              <a:t>1945</a:t>
            </a:r>
            <a:r>
              <a:rPr lang="zh-TW" altLang="en-US" sz="2400" dirty="0" smtClean="0">
                <a:latin typeface="+mn-ea"/>
              </a:rPr>
              <a:t>年取得勝利，</a:t>
            </a:r>
            <a:r>
              <a:rPr lang="zh-TW" altLang="en-US" sz="2400" dirty="0">
                <a:latin typeface="+mn-ea"/>
              </a:rPr>
              <a:t>日</a:t>
            </a:r>
            <a:r>
              <a:rPr lang="zh-TW" altLang="en-US" sz="2400" dirty="0" smtClean="0">
                <a:latin typeface="+mn-ea"/>
              </a:rPr>
              <a:t>本</a:t>
            </a:r>
            <a:r>
              <a:rPr lang="zh-TW" altLang="en-US" sz="2400" dirty="0">
                <a:latin typeface="+mn-ea"/>
              </a:rPr>
              <a:t>宣告投降，中國經歷</a:t>
            </a:r>
            <a:r>
              <a:rPr lang="zh-TW" altLang="en-US" sz="2400" b="1" u="sng" dirty="0">
                <a:latin typeface="+mn-ea"/>
              </a:rPr>
              <a:t>長達</a:t>
            </a:r>
            <a:r>
              <a:rPr lang="en-US" altLang="zh-TW" sz="2400" b="1" u="sng" dirty="0" smtClean="0">
                <a:latin typeface="+mn-ea"/>
              </a:rPr>
              <a:t>14</a:t>
            </a:r>
            <a:r>
              <a:rPr lang="zh-TW" altLang="en-US" sz="2400" b="1" u="sng" dirty="0">
                <a:latin typeface="+mn-ea"/>
              </a:rPr>
              <a:t>年</a:t>
            </a:r>
            <a:r>
              <a:rPr lang="zh-TW" altLang="en-US" sz="2400" dirty="0">
                <a:latin typeface="+mn-ea"/>
              </a:rPr>
              <a:t>艱苦磨難的戰爭歲月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>
              <a:latin typeface="+mn-ea"/>
            </a:endParaRPr>
          </a:p>
        </p:txBody>
      </p:sp>
      <p:sp>
        <p:nvSpPr>
          <p:cNvPr id="21" name="摺角紙張 20"/>
          <p:cNvSpPr/>
          <p:nvPr/>
        </p:nvSpPr>
        <p:spPr>
          <a:xfrm>
            <a:off x="8671231" y="3726155"/>
            <a:ext cx="3407637" cy="3025968"/>
          </a:xfrm>
          <a:prstGeom prst="foldedCorner">
            <a:avLst>
              <a:gd name="adj" fmla="val 30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dirty="0" smtClean="0"/>
          </a:p>
          <a:p>
            <a:pPr algn="ctr"/>
            <a:r>
              <a:rPr lang="zh-TW" altLang="en-US" sz="3200" dirty="0"/>
              <a:t>撞</a:t>
            </a:r>
            <a:r>
              <a:rPr lang="zh-TW" altLang="en-US" sz="3200" dirty="0" smtClean="0"/>
              <a:t>鐘</a:t>
            </a:r>
            <a:r>
              <a:rPr lang="en-US" altLang="zh-TW" sz="3200" dirty="0"/>
              <a:t>14</a:t>
            </a:r>
            <a:r>
              <a:rPr lang="zh-TW" altLang="en-US" sz="3200" dirty="0"/>
              <a:t>下</a:t>
            </a:r>
            <a:endParaRPr lang="en-US" altLang="zh-TW" sz="3200" dirty="0" smtClean="0"/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寓意</a:t>
            </a:r>
            <a:r>
              <a:rPr lang="zh-TW" altLang="en-US" sz="3200" b="1" dirty="0">
                <a:solidFill>
                  <a:srgbClr val="FF0000"/>
                </a:solidFill>
              </a:rPr>
              <a:t>著中華民族</a:t>
            </a:r>
            <a:r>
              <a:rPr lang="en-US" altLang="zh-TW" sz="3200" b="1" dirty="0">
                <a:solidFill>
                  <a:srgbClr val="FF0000"/>
                </a:solidFill>
              </a:rPr>
              <a:t>14</a:t>
            </a:r>
            <a:r>
              <a:rPr lang="zh-TW" altLang="en-US" sz="3200" b="1" dirty="0">
                <a:solidFill>
                  <a:srgbClr val="FF0000"/>
                </a:solidFill>
              </a:rPr>
              <a:t>年奮勇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抗日的艱辛</a:t>
            </a:r>
            <a:r>
              <a:rPr lang="zh-TW" altLang="en-US" sz="3200" b="1" dirty="0">
                <a:solidFill>
                  <a:srgbClr val="FF0000"/>
                </a:solidFill>
              </a:rPr>
              <a:t>歷程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299092" y="3726155"/>
            <a:ext cx="203132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1932</a:t>
            </a: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一二八事變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日本侵略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上海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其後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扶植「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滿洲國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」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傀儡政權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4425594" y="2146962"/>
            <a:ext cx="4134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latin typeface="Arial Black" panose="020B0A04020102020204" pitchFamily="34" charset="0"/>
              </a:rPr>
              <a:t>1937</a:t>
            </a:r>
          </a:p>
          <a:p>
            <a:pPr algn="ctr"/>
            <a:r>
              <a:rPr lang="zh-TW" altLang="en-US" sz="1600" b="1" dirty="0"/>
              <a:t>七七事變</a:t>
            </a:r>
            <a:r>
              <a:rPr lang="zh-TW" altLang="en-US" sz="1600" b="1" dirty="0" smtClean="0"/>
              <a:t>，日本</a:t>
            </a:r>
            <a:r>
              <a:rPr lang="zh-TW" altLang="en-US" sz="1600" b="1" dirty="0"/>
              <a:t>侵略上海、北平、天津等地</a:t>
            </a:r>
            <a:endParaRPr lang="en-US" altLang="zh-TW" sz="1600" b="1" dirty="0"/>
          </a:p>
          <a:p>
            <a:pPr algn="ctr"/>
            <a:r>
              <a:rPr lang="en-US" altLang="zh-TW" sz="1600" b="1" dirty="0"/>
              <a:t>12</a:t>
            </a:r>
            <a:r>
              <a:rPr lang="zh-TW" altLang="en-US" sz="1600" b="1" dirty="0"/>
              <a:t>月侵佔南京，</a:t>
            </a:r>
            <a:r>
              <a:rPr lang="zh-TW" altLang="en-US" sz="1600" b="1" dirty="0" smtClean="0"/>
              <a:t>進行南京大屠殺</a:t>
            </a:r>
            <a:endParaRPr lang="zh-TW" altLang="en-US" sz="1600" b="1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04" y="3148027"/>
            <a:ext cx="505671" cy="586578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4667731" y="3759729"/>
            <a:ext cx="1826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1936</a:t>
            </a:r>
            <a:endParaRPr lang="en-US" altLang="zh-TW" sz="28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日本策動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「華北五省自治」</a:t>
            </a:r>
          </a:p>
        </p:txBody>
      </p:sp>
    </p:spTree>
    <p:extLst>
      <p:ext uri="{BB962C8B-B14F-4D97-AF65-F5344CB8AC3E}">
        <p14:creationId xmlns:p14="http://schemas.microsoft.com/office/powerpoint/2010/main" val="3875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>
          <a:xfrm>
            <a:off x="1430962" y="3412107"/>
            <a:ext cx="10123728" cy="60766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93" y="3158970"/>
            <a:ext cx="506659" cy="58803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20" y="3158970"/>
            <a:ext cx="505671" cy="58657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14" y="3148027"/>
            <a:ext cx="505671" cy="58657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42" y="3145759"/>
            <a:ext cx="505671" cy="586578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80" y="3158793"/>
            <a:ext cx="505671" cy="586578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47" y="3177266"/>
            <a:ext cx="505671" cy="58657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28641" y="2146962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1931</a:t>
            </a: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九一八事變</a:t>
            </a:r>
            <a:endParaRPr lang="en-US" altLang="zh-TW" sz="16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日本侵略東北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2328323" y="2143211"/>
            <a:ext cx="1826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1933</a:t>
            </a:r>
            <a:endParaRPr lang="en-US" altLang="zh-TW" sz="28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日本攻佔山海關、</a:t>
            </a:r>
            <a:endParaRPr lang="en-US" altLang="zh-TW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長城、熱河等地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6502340" y="3765313"/>
            <a:ext cx="16209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1938</a:t>
            </a: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日本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侵略華中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、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華南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地區</a:t>
            </a: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4" y="3165227"/>
            <a:ext cx="505671" cy="586578"/>
          </a:xfrm>
          <a:prstGeom prst="rect">
            <a:avLst/>
          </a:prstGeom>
        </p:spPr>
      </p:pic>
      <p:sp>
        <p:nvSpPr>
          <p:cNvPr id="53" name="文字方塊 52"/>
          <p:cNvSpPr txBox="1"/>
          <p:nvPr/>
        </p:nvSpPr>
        <p:spPr>
          <a:xfrm>
            <a:off x="10046954" y="1794330"/>
            <a:ext cx="2652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1945</a:t>
            </a:r>
          </a:p>
          <a:p>
            <a:pPr algn="ctr"/>
            <a:r>
              <a:rPr lang="en-US" altLang="zh-TW" sz="1600" b="1" dirty="0" smtClean="0">
                <a:solidFill>
                  <a:srgbClr val="FF0000"/>
                </a:solidFill>
              </a:rPr>
              <a:t>8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15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日</a:t>
            </a:r>
            <a:r>
              <a:rPr lang="en-US" altLang="zh-TW" sz="1600" b="1" dirty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/>
            </a:r>
            <a:br>
              <a:rPr lang="en-US" altLang="zh-TW" sz="1600" b="1" dirty="0" smtClean="0">
                <a:solidFill>
                  <a:srgbClr val="FF0000"/>
                </a:solidFill>
              </a:rPr>
            </a:br>
            <a:r>
              <a:rPr lang="zh-TW" altLang="en-US" sz="1600" b="1" dirty="0" smtClean="0">
                <a:solidFill>
                  <a:srgbClr val="FF0000"/>
                </a:solidFill>
              </a:rPr>
              <a:t>日本無條件投降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rgbClr val="FF0000"/>
                </a:solidFill>
              </a:rPr>
              <a:t>中國</a:t>
            </a:r>
            <a:r>
              <a:rPr lang="zh-TW" altLang="en-US" sz="1600" b="1" dirty="0">
                <a:solidFill>
                  <a:srgbClr val="FF0000"/>
                </a:solidFill>
              </a:rPr>
              <a:t>抗戰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勝利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1600" b="1" dirty="0">
                <a:solidFill>
                  <a:srgbClr val="FF0000"/>
                </a:solidFill>
              </a:rPr>
              <a:t>香港重光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 algn="ctr"/>
            <a:endParaRPr lang="en-US" altLang="zh-TW" sz="16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27038" y="448588"/>
            <a:ext cx="788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內地、香港同甘共苦的經歷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26" y="3158793"/>
            <a:ext cx="505671" cy="586578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8307726" y="3775734"/>
            <a:ext cx="251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1941</a:t>
            </a:r>
            <a:endParaRPr lang="en-US" altLang="zh-TW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altLang="zh-TW" sz="1600" b="1" dirty="0" smtClean="0">
                <a:solidFill>
                  <a:srgbClr val="FF0000"/>
                </a:solidFill>
              </a:rPr>
              <a:t>12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25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日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1600" b="1" dirty="0">
                <a:solidFill>
                  <a:srgbClr val="FF0000"/>
                </a:solidFill>
              </a:rPr>
              <a:t>日本佔領香港，香港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淪陷</a:t>
            </a:r>
            <a:endParaRPr lang="en-US" altLang="zh-TW" sz="1600" b="1" dirty="0" smtClean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32864" y="5344452"/>
            <a:ext cx="8451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+mn-ea"/>
              </a:rPr>
              <a:t>抗日戰爭是</a:t>
            </a:r>
            <a:r>
              <a:rPr lang="zh-TW" altLang="en-US" sz="2800" dirty="0" smtClean="0">
                <a:latin typeface="+mn-ea"/>
              </a:rPr>
              <a:t>中國人永不</a:t>
            </a:r>
            <a:r>
              <a:rPr lang="zh-TW" altLang="en-US" sz="2800" dirty="0">
                <a:latin typeface="+mn-ea"/>
              </a:rPr>
              <a:t>磨滅的</a:t>
            </a:r>
            <a:r>
              <a:rPr lang="zh-TW" altLang="en-US" sz="2800" dirty="0" smtClean="0">
                <a:latin typeface="+mn-ea"/>
              </a:rPr>
              <a:t>記憶。</a:t>
            </a:r>
            <a:endParaRPr lang="en-US" altLang="zh-TW" sz="2800" dirty="0" smtClean="0">
              <a:latin typeface="+mn-ea"/>
            </a:endParaRPr>
          </a:p>
          <a:p>
            <a:r>
              <a:rPr lang="zh-TW" altLang="en-US" sz="2800" dirty="0" smtClean="0">
                <a:latin typeface="+mn-ea"/>
              </a:rPr>
              <a:t>內地</a:t>
            </a:r>
            <a:r>
              <a:rPr lang="zh-TW" altLang="en-US" sz="2800" dirty="0">
                <a:latin typeface="+mn-ea"/>
              </a:rPr>
              <a:t>同胞、香港市民在日軍鐵蹄之下，生活苦不堪言</a:t>
            </a:r>
            <a:r>
              <a:rPr lang="zh-TW" altLang="en-US" sz="2800" dirty="0" smtClean="0">
                <a:latin typeface="+mn-ea"/>
              </a:rPr>
              <a:t>。內地</a:t>
            </a:r>
            <a:r>
              <a:rPr lang="zh-TW" altLang="en-US" sz="2800" dirty="0">
                <a:latin typeface="+mn-ea"/>
              </a:rPr>
              <a:t>、香港</a:t>
            </a:r>
            <a:r>
              <a:rPr lang="zh-TW" altLang="en-US" sz="2800" dirty="0" smtClean="0">
                <a:latin typeface="+mn-ea"/>
              </a:rPr>
              <a:t>在</a:t>
            </a:r>
            <a:r>
              <a:rPr lang="zh-TW" altLang="en-US" sz="2800" dirty="0">
                <a:latin typeface="+mn-ea"/>
              </a:rPr>
              <a:t>同一歷史卷軸上，同甘共苦。</a:t>
            </a:r>
            <a:endParaRPr lang="en-US" altLang="zh-TW" sz="2800" dirty="0" smtClean="0">
              <a:latin typeface="+mn-ea"/>
            </a:endParaRPr>
          </a:p>
        </p:txBody>
      </p:sp>
      <p:sp>
        <p:nvSpPr>
          <p:cNvPr id="31" name="摺角紙張 30"/>
          <p:cNvSpPr/>
          <p:nvPr/>
        </p:nvSpPr>
        <p:spPr>
          <a:xfrm>
            <a:off x="9361979" y="4775391"/>
            <a:ext cx="2633420" cy="1954055"/>
          </a:xfrm>
          <a:prstGeom prst="foldedCorner">
            <a:avLst>
              <a:gd name="adj" fmla="val 30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香港經歷三年零八個月的</a:t>
            </a:r>
            <a:endParaRPr lang="en-US" altLang="zh-TW" sz="2800" dirty="0" smtClean="0"/>
          </a:p>
          <a:p>
            <a:pPr algn="ctr"/>
            <a:r>
              <a:rPr lang="zh-TW" altLang="en-US" sz="3600" b="1" dirty="0">
                <a:solidFill>
                  <a:srgbClr val="FF0000"/>
                </a:solidFill>
              </a:rPr>
              <a:t>日佔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時期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99092" y="3726155"/>
            <a:ext cx="203132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1932</a:t>
            </a: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一二八事變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日本侵略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上海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其後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扶植「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滿洲國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」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傀儡政權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425594" y="2146962"/>
            <a:ext cx="4134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1937</a:t>
            </a: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七七事變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，日本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侵略上海、北平、天津等地</a:t>
            </a:r>
            <a:endParaRPr lang="en-US" altLang="zh-TW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altLang="zh-TW" sz="1600" b="1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月侵佔南京，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進行南京大屠殺</a:t>
            </a:r>
            <a:endParaRPr lang="zh-TW" alt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04" y="3148027"/>
            <a:ext cx="505671" cy="586578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4667731" y="3759729"/>
            <a:ext cx="1826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1936</a:t>
            </a:r>
            <a:endParaRPr lang="en-US" altLang="zh-TW" sz="28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日本策動</a:t>
            </a:r>
            <a:endParaRPr lang="en-US" altLang="zh-TW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「華北</a:t>
            </a:r>
            <a:r>
              <a:rPr lang="zh-TW" altLang="en-US" sz="1600" b="1" dirty="0">
                <a:solidFill>
                  <a:schemeClr val="bg1">
                    <a:lumMod val="65000"/>
                  </a:schemeClr>
                </a:solidFill>
              </a:rPr>
              <a:t>五省</a:t>
            </a:r>
            <a:r>
              <a:rPr lang="zh-TW" altLang="en-US" sz="1600" b="1" dirty="0" smtClean="0">
                <a:solidFill>
                  <a:schemeClr val="bg1">
                    <a:lumMod val="65000"/>
                  </a:schemeClr>
                </a:solidFill>
              </a:rPr>
              <a:t>自治」</a:t>
            </a:r>
            <a:endParaRPr lang="zh-TW" alt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927038" y="448588"/>
            <a:ext cx="788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內地、香港同甘</a:t>
            </a:r>
            <a:r>
              <a:rPr lang="zh-TW" altLang="en-US" sz="4000" b="1" dirty="0" smtClean="0"/>
              <a:t>共苦</a:t>
            </a:r>
            <a:r>
              <a:rPr lang="zh-TW" altLang="en-US" sz="4000" b="1" dirty="0"/>
              <a:t>的</a:t>
            </a:r>
            <a:r>
              <a:rPr lang="zh-TW" altLang="en-US" sz="4000" b="1" dirty="0" smtClean="0"/>
              <a:t>經歷</a:t>
            </a:r>
            <a:endParaRPr lang="en-US" altLang="zh-TW" sz="4000" b="1" dirty="0" smtClean="0"/>
          </a:p>
          <a:p>
            <a:r>
              <a:rPr lang="zh-TW" altLang="en-US" sz="2400" dirty="0"/>
              <a:t>延伸</a:t>
            </a:r>
            <a:r>
              <a:rPr lang="zh-TW" altLang="en-US" sz="2400" dirty="0" smtClean="0"/>
              <a:t>閱讀：</a:t>
            </a:r>
            <a:r>
              <a:rPr lang="zh-TW" altLang="en-US" sz="2400" dirty="0"/>
              <a:t>中國文化研究院「圖說近代」</a:t>
            </a:r>
            <a:endParaRPr lang="zh-TW" altLang="en-US" sz="4000" dirty="0"/>
          </a:p>
        </p:txBody>
      </p:sp>
      <p:sp>
        <p:nvSpPr>
          <p:cNvPr id="3" name="AutoShape 2" descr="data:image/png;base64,iVBORw0KGgoAAAANSUhEUgAAAMgAAADICAYAAACtWK6eAAAAAXNSR0IArs4c6QAADb9JREFUeF7tnNt24zYMRSf//9Hpmng18TiyhE0e6GLvvhakwHMBQDrtx+fn5+cf/xEBEVhE4EODqAwReI6ABlEdIrCCgAZRHiKgQdSACIwhYAcZw81Vb4KABnkToj3mGAIaZAw3V70JAhrkTYj2mGMIaJAx3Fz1JghokDch2mOOIaBBxnBz1ZsgoEHehGiPOYbAkEE+Pj7GvrbzqtTfYT47b2r/Z7DQ73bz8uy83d9NyWaELw1SQJ8KtbBlKYR+t1uoGqRE258/3UQU09gMG6kYS5tSoW4mVgyg3+3mRYNMEldcvluYBslCrUGKeHZXqmIam2EaZBMiFKBBinBpkBtQKQN6SS8KbzJshK/oJX0kgckzfy0/alZPnZcWHPrdFD60g9A8E1oY0cPadzXIBCspAWiQCRIWltKCoEEeEKCCfAagBrkhkxRkwirJfOwgE4xoEA2yKJ+kQyf0+b2U5mMHWX9kSOGZKiBUIzR/RyxHrEUNpC7dSUFSMyzFJ/PZZcTqrtgUEBqfIG1kjxRuI99eWtNtKJpnKp/DO0iK6BQgGoRKcZ+RjGaV0oMGKY5YR83MzwhKFRYqPPpqRwtO6lwa5IGpFCCU0JTA6D4pIdHvapAfBLyD3KnBDrJupe4CRY2cyscRyxGLau+QVy+apAZpGrHozE87Cx3hUqMUFQwdpVK4HXVeyuPf877liJUiOrXPUYLRINs9S4PcYUQrvwa5IUBxO6og2EGKI1lK2Kl9jhKMHcQOso2AHeQXRrTS2kEmX4GOqpDdRNtBHLEWNXD1inE2w6byQe0y+J8MX10P/g5S7IApgR0lmFT+dJ+jzkuftelE8bbPvKmKnSIolQ8V9ohglr6hQYoVmAomRejVCdIgVAm3eKq3kYLwlr+DpASZIiiVD5XZiGDsIAWUrdjZCqZBCqJbCEkVqMMv6WPHr69KGTYFOM2HPhc/i6cdgRozhU+d2bHIFP67XdLHjllfRQE5W7wGqXNdiaT82kGaHhm6K2qqwncbMCnIigG2YpL57HJJ3zrQ7L+ngJwtvlvA3ftTPGf53lqfzEeD3KGd6ggpguwgW1ZY/vcp/L2DPOCrQdYFmcJnTPb1Vac1SP0I+0SmCKWAG78Pv/Qr9JUv3kFowt3xGuSG8FGG7eaX7q9BTjIyHSXIsxUEKuDueA2iQRY1dpRhuwVP99cgGkSDrLhGg2gQDXIGg9DWdrb41Mjx7Fy0UqV+70idi+Z/Nn6T+Qz9UJhM4Ii9UkLSIEewt+83Ncgd3vQVSIPsK9YjvqZBNMgv3Tli/UCiQTSIBllpTRpEg2iQtEGOenV5do5UPnTGpd+l+9P41GjU/YhB724U5xQOf/Mc6iCphCkRGmTdMilhUF6oHjTIAwL0dYgSTQmi+6eMSTsCje8+F+Uxlf9R/NpBKIMP8ZS4yc9tLtcgN4hSOGiQTcmtB2iQGz4pHFIdSoNMVvIUgClhTPr0e3n3uVIC9g4yeQehgqHCoMLuFgYVDMWHxqcu6SlejtrntCMWJTQFIBUqNVr3uej+9PGBFooUL0fto0GKiqLCKG67GUaFsblhMcAO8gPUKX8HKfI4PHvTyq9BblBTHKjBqTFTHXBNbxqk4EYqjMKWpRAqsNKmhSAqVBrfLexUPo5YBbGMVM7itpthGmS9c3UbLW6QVKVN7UMv3ZuKfQjoHtW6caD40Mqciqe8JAtLdMRKEZrahwqAEqFBsncTimc3v3YQ6gg7yCJitKDReEqTHYQi9hCfApBWPCoMGj8Jy/dy+t3ueHquFL92EIq8HcQOUtFM9+WLVqRKzvcxqQpjB/EOgrRHjdP9TEfzoYJH4AwE00KRih9ItXUJ5SVVAIdHrLMJO5UPJaJVFcFfrmmh6D4X3Z/yokGKCFNhUCKKaQyHpToCxWE44aaFlBcNUiSCCoMSUUxjOEyD3KCjvGiQouQ0yLrAkkIqUjIUpkEeYKPC9g6SfU0aUnHjossZJJUwNULqu5TL1He7z0vP1R1PO1Q3PjSf4VesqwhmBJAl0VzlvN2Cp/tT/DXI5CiVEiolOvXdbgHQc3XHa5Aiwt2vMc/SoATRuwz9rgZZF0w3PiN6iP65+9kEMwKII1ax6hXCKP4axBFrUVa0wxa0eYqQtzUIRf+oykC/e5Vz0TxToyOdEFJ5HrnP0IhFE6ZCPepSfJVz0Tw1yDhiGmQcu6d/ApEameiIQo9CC5EdhCJcjLeD3ICigtQgRYE1htlBJsA9yvgTKf+zlBrWDpJC/iSvVVTA9Ph0fypIOwhlJB8/1EG6hUEr1VHCozik6Lv6dylfKdxGCo4GmUD/6kKlR0+dV4MURyxK0Nleh1KCoThc/bsaRINQzaN4DYLg+g52xCriNgLU0tZXF2oRru+w1HntIHYQqj0UnxIq+ujK7zi04Ly8Qc4GLL2b0Hh63u79aT5HvQqmjEDxpIZdw3PoFYsSlKp4dJ9UPD0vJZTun4pP5ZnaJ2VkDfKAJCWIxlNBdu9P80kJr3uf1P4aRINEPJIycmofDVIU9jOgUiPT2QiNqH1gkxQOqX00iAYZkHHfkpSwU/tokKJBUq8fRwF+tk5HZ3KKP90/ZXmK88h3T/mKRQmiB6cVjwqAEpeKpwWBjrKp/SlfNE/K11o+GuQOHSrUFHH0u7SAUMF0769BHhDoFgAF3A6yjpgG+cHHDmIH+eUWDaJBFkso7XSOWDcE6AhHO34K55HvHtpBaMKUiFQlpMYxfp3Zs424p72ka5AbAq9qKPrqRXHYo7PYQe5QTlU2SvSrxmuQYgugow4FllYSuv+rCri7IHTjTHmnI/pXd/8cWVU0xv9hGmT9MvuqBtQgRaNoEA1yL5VU5zptB+mueEXffYcdlc9Rxqf4pOLpeY8yAu1c8VesowSZqhg0f/pdKsgdplya0mK8BinCSAVG44tp2EEoUJPxGqQIIBU8jS+moUEoUJPxGqQIIBU8jS+moUEoUJPxGqQIIBU8jS+moUEoUJPxGmQSQLq82zg0H3oZT73SpHDo3ieFZ+qVKWXY+CtWCqgUoal8NMgNASq8FP70NY/mSff/wmKPX9JTwksRQfehRu6O78aTCo/iaQcpIkaFVNw2Hkbz7I7XIGOdzg4St8Y6Ed5BsoBTAdNOR/d3xCry290R6P52kJN3kBShlOiinofDRirM0sdSlS21DwWEfpfuT+8g3Xpby3/okt6d8NkIogKg+dNRjQqsO3+6P82/W28apMigHWRsdCnCuxlGC0WKLw2ySc0tIAW4HaQI+EOYBiniRgVW3HYzTIPYQR5F4h3kDhENokEiBtksxScP6O5QdFRIXVqP2ofSTS/dKb5GCuBQB6GAnC0+BfhRgqT5dxuW8qtBKGI7x1OB0fS6BUnz786H4qNBKGI7x1OB0fS6BUnz786H4qNBKGI7x1OB0fS6BUnz786H4qNBKGI7x1OB0fS6BUnz786H4vPyBqEEUQBT8UcJIyUA+upCeaH4HBX/TA8U5xFdDb1iUSJGEkusoYTSV6kUcSmiKS8Un6PiUziPaEqDFFBLVfKUwKhgqPGpYbvj6XkpX2sS0CAa5BcC3YKn+2uQgkhHQmjFppU2RVy3YOi5aD7d8SmcRzRkBymgRlv22QSjQQokPwmJGoQKaTztf1dSQXZXJHpZpjhQnCk+NJ7mn8KH4kDz/BuvQe5QSwkjJQBa+VPGT+FA86EC1iBFxFKEdu9TPM5mGBUGPReN30z4ISBVQCgONE87SJE4SkRKAHaQdUlTXjTIAwIUwFTl1CDrUkzhQ/nVIBpkUQPU+DSeCk+DFEcXCiz9XYNWmKsIg+JGR7WUgGmeZ+NrtztICnANQiU3NsOn+KLZahCKWHFkSlX+1D7dz5uTMH4vpwUn9V3a0Sie1Ghr59rld5BURaKEUqA0yE0qKb6ooc7GlyNW8a5EiaMVjwopFU8LTuq7dpCi8CjglFAqbDuIHeRRk285YqVGiJQBUxWVFhza6WiBSuVD96G8eAfZuaNR4WkQaoH1eA1SFHx3xaNE0M5F90/JjI6a9FypPPcoLI5YE2xRAVMh0f0njvLPUg3yA4cGmVAVFbAGmQAbLKW8eAcpjmSAg69QSoQGoQiPxVNeNEgR59RokSRoKXWaZ/H4m2Gp79JCQe8aqTz/fvctRyz6ykQv+xpk3WsaZOeRJlUx6D40frNEFwOu/l0NokGKUh8L0yA33Pbo7I5YdxqlwqPxY3b4verq37WD2EFSXljcR4O8WAdpVcvKn2enWnCq4qVwoOc68hWo8xVuj0Kxy4iVEsZRr08aZL1iU35Twk7ts5a/BrlDJ1WZqWBofCpPuk/q+Tol7NQ+GqR4J6KCocJOxafypPtokCKDezi3mMpXGM0nFU9yTMZSYXsHGUffEcsR65d6aAGh8kvtn9pntxGLAtUdTyttaoSg56JE00cDeq6r7E9xo7x8TSefFL0D/68X9IAaZOz1SYP8KE2DFEYsakwaTyvhVQT8DIdU/hQ3yosd5AGxgWY6gvn0zJ8SWLeAu/fXIJPyc8RyxJqUkHeQewDtIDc0rtKhTttBZl3pehG4CgJDl/SrHM48RWAWAQ0yi6DrXxoBDfLS9Hq4WQQ0yCyCrn9pBDTIS9Pr4WYR0CCzCLr+pRHQIC9Nr4ebRUCDzCLo+pdGQIO8NL0ebhYBDTKLoOtfGgEN8tL0erhZBDTILIKuf2kE/gN/a8y3td7a0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819" y="4012707"/>
            <a:ext cx="2341365" cy="23413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9" y="1632956"/>
            <a:ext cx="7721155" cy="4721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6096000" y="653782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TW" altLang="en-US" sz="1400" dirty="0">
                <a:latin typeface="+mn-ea"/>
                <a:cs typeface="Times New Roman" panose="02020603050405020304" pitchFamily="18" charset="0"/>
              </a:rPr>
              <a:t>文章連結</a:t>
            </a:r>
            <a:r>
              <a:rPr lang="zh-TW" altLang="en-US" sz="1400" dirty="0" smtClean="0">
                <a:latin typeface="+mn-ea"/>
                <a:cs typeface="Times New Roman" panose="02020603050405020304" pitchFamily="18" charset="0"/>
              </a:rPr>
              <a:t>： 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https://chiculture.org.hk/tc/photo-story/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2954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95349" y="217685"/>
            <a:ext cx="11058525" cy="6352977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九一八事變距今已經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九十年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，中國人一直銘記這段歷史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，內地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民眾堅持於每年舉行悼念活動，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認為有甚麼正面作用和意義呢？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sz="3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27038" y="448588"/>
            <a:ext cx="788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思考</a:t>
            </a:r>
            <a:r>
              <a:rPr lang="zh-TW" altLang="en-US" sz="4000" b="1" dirty="0" smtClean="0"/>
              <a:t>站</a:t>
            </a:r>
            <a:endParaRPr lang="en-US" altLang="zh-TW" sz="4000" b="1" dirty="0" smtClean="0"/>
          </a:p>
        </p:txBody>
      </p:sp>
      <p:pic>
        <p:nvPicPr>
          <p:cNvPr id="2054" name="Picture 6" descr="手绘人物中高学生开学社团开会小组讨论公告PSD源文件设计素材-sheji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55" y="2757811"/>
            <a:ext cx="5513583" cy="3896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圓角矩形圖說文字 13"/>
          <p:cNvSpPr/>
          <p:nvPr/>
        </p:nvSpPr>
        <p:spPr>
          <a:xfrm>
            <a:off x="8959310" y="3081745"/>
            <a:ext cx="3189425" cy="1229710"/>
          </a:xfrm>
          <a:prstGeom prst="wedgeRoundRectCallout">
            <a:avLst>
              <a:gd name="adj1" fmla="val -70717"/>
              <a:gd name="adj2" fmla="val 3976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>
                <a:solidFill>
                  <a:schemeClr val="tx1"/>
                </a:solidFill>
              </a:rPr>
              <a:t>讓</a:t>
            </a:r>
            <a:r>
              <a:rPr lang="zh-TW" altLang="en-US" sz="2000" smtClean="0">
                <a:solidFill>
                  <a:schemeClr val="tx1"/>
                </a:solidFill>
              </a:rPr>
              <a:t>我們緬懷</a:t>
            </a:r>
            <a:r>
              <a:rPr lang="zh-TW" altLang="en-US" sz="2000" dirty="0">
                <a:solidFill>
                  <a:schemeClr val="tx1"/>
                </a:solidFill>
              </a:rPr>
              <a:t>抗日先烈，承傳愛國精神與民族</a:t>
            </a:r>
            <a:r>
              <a:rPr lang="zh-TW" altLang="en-US" sz="2000" dirty="0" smtClean="0">
                <a:solidFill>
                  <a:schemeClr val="tx1"/>
                </a:solidFill>
              </a:rPr>
              <a:t>感情！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1131819" y="2238703"/>
            <a:ext cx="3339217" cy="1457897"/>
          </a:xfrm>
          <a:prstGeom prst="wedgeRoundRectCallout">
            <a:avLst>
              <a:gd name="adj1" fmla="val 47915"/>
              <a:gd name="adj2" fmla="val 77077"/>
              <a:gd name="adj3" fmla="val 16667"/>
            </a:avLst>
          </a:prstGeom>
          <a:solidFill>
            <a:srgbClr val="FDF9F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</a:rPr>
              <a:t>讓我們認識戰爭對國家主權</a:t>
            </a:r>
            <a:r>
              <a:rPr lang="zh-TW" altLang="en-US" sz="2000" dirty="0" smtClean="0">
                <a:solidFill>
                  <a:schemeClr val="tx1"/>
                </a:solidFill>
              </a:rPr>
              <a:t>及人民</a:t>
            </a:r>
            <a:r>
              <a:rPr lang="zh-TW" altLang="en-US" sz="2000" dirty="0">
                <a:solidFill>
                  <a:schemeClr val="tx1"/>
                </a:solidFill>
              </a:rPr>
              <a:t>福祉帶來的禍害</a:t>
            </a:r>
            <a:r>
              <a:rPr lang="zh-TW" altLang="en-US" sz="2000" dirty="0" smtClean="0">
                <a:solidFill>
                  <a:schemeClr val="tx1"/>
                </a:solidFill>
              </a:rPr>
              <a:t>，更加</a:t>
            </a:r>
            <a:r>
              <a:rPr lang="zh-TW" altLang="en-US" sz="2000" dirty="0">
                <a:solidFill>
                  <a:schemeClr val="tx1"/>
                </a:solidFill>
              </a:rPr>
              <a:t>體會國家安全的重要！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4745159" y="2033460"/>
            <a:ext cx="4019290" cy="1448701"/>
          </a:xfrm>
          <a:prstGeom prst="wedgeRoundRectCallout">
            <a:avLst>
              <a:gd name="adj1" fmla="val -5096"/>
              <a:gd name="adj2" fmla="val 86126"/>
              <a:gd name="adj3" fmla="val 16667"/>
            </a:avLst>
          </a:prstGeom>
          <a:solidFill>
            <a:srgbClr val="F4F8F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</a:rPr>
              <a:t>讓我們能夠正確認識歷史，從前</a:t>
            </a:r>
            <a:r>
              <a:rPr lang="zh-TW" altLang="en-US" sz="2000" dirty="0" smtClean="0">
                <a:solidFill>
                  <a:schemeClr val="tx1"/>
                </a:solidFill>
              </a:rPr>
              <a:t>人守土</a:t>
            </a:r>
            <a:r>
              <a:rPr lang="zh-TW" altLang="en-US" sz="2000" dirty="0">
                <a:solidFill>
                  <a:schemeClr val="tx1"/>
                </a:solidFill>
              </a:rPr>
              <a:t>衛國的</a:t>
            </a:r>
            <a:r>
              <a:rPr lang="zh-TW" altLang="en-US" sz="2000" dirty="0" smtClean="0">
                <a:solidFill>
                  <a:schemeClr val="tx1"/>
                </a:solidFill>
              </a:rPr>
              <a:t>英勇事跡，學習</a:t>
            </a:r>
            <a:r>
              <a:rPr lang="zh-TW" altLang="en-US" sz="2000" dirty="0">
                <a:solidFill>
                  <a:schemeClr val="tx1"/>
                </a:solidFill>
              </a:rPr>
              <a:t>承擔精神、堅毅、責任感等價值觀！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4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21866"/>
              </p:ext>
            </p:extLst>
          </p:nvPr>
        </p:nvGraphicFramePr>
        <p:xfrm>
          <a:off x="1045050" y="1252727"/>
          <a:ext cx="10765147" cy="52153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79413">
                  <a:extLst>
                    <a:ext uri="{9D8B030D-6E8A-4147-A177-3AD203B41FA5}">
                      <a16:colId xmlns:a16="http://schemas.microsoft.com/office/drawing/2014/main" val="1650142710"/>
                    </a:ext>
                  </a:extLst>
                </a:gridCol>
                <a:gridCol w="8585734">
                  <a:extLst>
                    <a:ext uri="{9D8B030D-6E8A-4147-A177-3AD203B41FA5}">
                      <a16:colId xmlns:a16="http://schemas.microsoft.com/office/drawing/2014/main" val="2163848094"/>
                    </a:ext>
                  </a:extLst>
                </a:gridCol>
              </a:tblGrid>
              <a:tr h="490918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科目</a:t>
                      </a:r>
                      <a:endParaRPr lang="zh-TW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與九一八事變和抗日戰爭相關的學習內容</a:t>
                      </a:r>
                      <a:endParaRPr lang="zh-TW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659427"/>
                  </a:ext>
                </a:extLst>
              </a:tr>
              <a:tr h="7005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kern="1200" dirty="0" smtClean="0"/>
                        <a:t>小學常識科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學習範疇五：國民身份認同與中華文化</a:t>
                      </a:r>
                      <a:endParaRPr lang="en-US" altLang="zh-TW" sz="2000" dirty="0" smtClean="0"/>
                    </a:p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第二學習階段的核心學習元素：</a:t>
                      </a:r>
                      <a:endParaRPr lang="en-US" altLang="zh-TW" sz="2000" dirty="0" smtClean="0"/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/>
                        <a:t>中國歷史上重要的朝代及時序</a:t>
                      </a:r>
                      <a:endParaRPr lang="en-US" altLang="zh-TW" sz="2000" dirty="0" smtClean="0"/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/>
                        <a:t>一些對今日社會有重要影響的歷史事件</a:t>
                      </a:r>
                      <a:endParaRPr lang="en-US" altLang="zh-TW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34870"/>
                  </a:ext>
                </a:extLst>
              </a:tr>
              <a:tr h="7005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kern="1200" dirty="0" smtClean="0"/>
                        <a:t>初中中國歷史科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中三級：中華民國的建立及面對的困難</a:t>
                      </a:r>
                      <a:endParaRPr lang="en-US" altLang="zh-TW" sz="2000" dirty="0" smtClean="0"/>
                    </a:p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課題</a:t>
                      </a:r>
                      <a:r>
                        <a:rPr lang="en-US" altLang="zh-TW" sz="2000" dirty="0" smtClean="0"/>
                        <a:t>3</a:t>
                      </a:r>
                      <a:r>
                        <a:rPr lang="zh-TW" altLang="en-US" sz="2000" dirty="0" smtClean="0"/>
                        <a:t>：日本侵華與抗日戰爭</a:t>
                      </a:r>
                      <a:endParaRPr lang="en-US" altLang="zh-TW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90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kern="1200" dirty="0" smtClean="0"/>
                        <a:t>高中中國歷史科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乙部：十九世紀中葉至二十世紀末 </a:t>
                      </a:r>
                      <a:r>
                        <a:rPr lang="en-US" altLang="zh-TW" sz="2000" dirty="0" smtClean="0"/>
                        <a:t>– </a:t>
                      </a:r>
                      <a:r>
                        <a:rPr lang="zh-TW" altLang="en-US" sz="2000" dirty="0" smtClean="0"/>
                        <a:t>辛亥革命至中華人民共和國成立 </a:t>
                      </a:r>
                      <a:endParaRPr lang="en-US" altLang="zh-TW" sz="2000" dirty="0" smtClean="0"/>
                    </a:p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課題</a:t>
                      </a:r>
                      <a:r>
                        <a:rPr lang="en-US" altLang="zh-TW" sz="2000" dirty="0" smtClean="0"/>
                        <a:t>3</a:t>
                      </a:r>
                      <a:r>
                        <a:rPr lang="zh-TW" altLang="en-US" sz="2000" dirty="0" smtClean="0"/>
                        <a:t>：抗日戰爭</a:t>
                      </a:r>
                      <a:endParaRPr lang="en-US" altLang="zh-TW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634840"/>
                  </a:ext>
                </a:extLst>
              </a:tr>
              <a:tr h="10051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kern="1200" dirty="0" smtClean="0"/>
                        <a:t>初中歷史科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kern="1200" dirty="0" smtClean="0"/>
                        <a:t>中三級：</a:t>
                      </a:r>
                      <a:r>
                        <a:rPr lang="zh-TW" altLang="en-US" sz="2000" dirty="0" smtClean="0"/>
                        <a:t>現代世界（</a:t>
                      </a:r>
                      <a:r>
                        <a:rPr lang="en-US" altLang="zh-TW" sz="2000" dirty="0" smtClean="0"/>
                        <a:t>20</a:t>
                      </a:r>
                      <a:r>
                        <a:rPr lang="zh-TW" altLang="en-US" sz="2000" dirty="0" smtClean="0"/>
                        <a:t>世紀至今）：邁向多極與相互依存</a:t>
                      </a:r>
                      <a:endParaRPr lang="en-US" altLang="zh-TW" sz="2000" dirty="0" smtClean="0"/>
                    </a:p>
                    <a:p>
                      <a:pPr marL="0" algn="l" defTabSz="914400" rtl="0" eaLnBrk="1" latinLnBrk="0" hangingPunct="1"/>
                      <a:r>
                        <a:rPr lang="zh-TW" altLang="en-US" sz="2000" kern="1200" dirty="0" smtClean="0"/>
                        <a:t>課題</a:t>
                      </a:r>
                      <a:r>
                        <a:rPr lang="en-US" altLang="zh-TW" sz="2000" kern="1200" dirty="0" smtClean="0"/>
                        <a:t>9</a:t>
                      </a:r>
                      <a:r>
                        <a:rPr lang="zh-TW" altLang="en-US" sz="2000" kern="1200" dirty="0" smtClean="0"/>
                        <a:t>：</a:t>
                      </a:r>
                      <a:r>
                        <a:rPr lang="en-US" altLang="zh-TW" sz="2000" dirty="0" smtClean="0"/>
                        <a:t>20</a:t>
                      </a:r>
                      <a:r>
                        <a:rPr lang="zh-TW" altLang="en-US" sz="2000" dirty="0" smtClean="0"/>
                        <a:t>世紀的國際紛爭及危機 </a:t>
                      </a:r>
                      <a:r>
                        <a:rPr lang="en-US" altLang="zh-TW" sz="2000" dirty="0" smtClean="0"/>
                        <a:t>(I)</a:t>
                      </a:r>
                      <a:r>
                        <a:rPr lang="zh-TW" altLang="en-US" sz="2000" dirty="0" smtClean="0"/>
                        <a:t> </a:t>
                      </a:r>
                      <a:r>
                        <a:rPr lang="en-US" altLang="zh-TW" sz="2000" dirty="0" smtClean="0"/>
                        <a:t>– </a:t>
                      </a:r>
                      <a:r>
                        <a:rPr lang="zh-TW" altLang="en-US" sz="2000" dirty="0" smtClean="0"/>
                        <a:t>兩次世界大戰</a:t>
                      </a:r>
                      <a:endParaRPr lang="en-US" altLang="zh-TW" sz="2000" dirty="0" smtClean="0"/>
                    </a:p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課題 </a:t>
                      </a:r>
                      <a:r>
                        <a:rPr lang="en-US" altLang="zh-TW" sz="2000" dirty="0" smtClean="0"/>
                        <a:t>12</a:t>
                      </a:r>
                      <a:r>
                        <a:rPr lang="zh-TW" altLang="en-US" sz="2000" dirty="0" smtClean="0"/>
                        <a:t>：</a:t>
                      </a:r>
                      <a:r>
                        <a:rPr lang="en-US" altLang="zh-TW" sz="2000" dirty="0" smtClean="0"/>
                        <a:t>20</a:t>
                      </a:r>
                      <a:r>
                        <a:rPr lang="zh-TW" altLang="en-US" sz="2000" dirty="0" smtClean="0"/>
                        <a:t>世紀香港的成長與蛻變 </a:t>
                      </a:r>
                      <a:endParaRPr lang="en-US" altLang="zh-TW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30207"/>
                  </a:ext>
                </a:extLst>
              </a:tr>
              <a:tr h="10051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kern="1200" dirty="0" smtClean="0"/>
                        <a:t>高中歷史科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主題甲：二十世紀亞洲的現代化與蛻變</a:t>
                      </a:r>
                      <a:endParaRPr lang="en-US" altLang="zh-TW" sz="2000" dirty="0" smtClean="0"/>
                    </a:p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（二） 中國的現代化與蛻變</a:t>
                      </a:r>
                      <a:endParaRPr lang="en-US" altLang="zh-TW" sz="2000" dirty="0" smtClean="0"/>
                    </a:p>
                    <a:p>
                      <a:pPr marL="0" algn="l" defTabSz="914400" rtl="0" eaLnBrk="1" latinLnBrk="0" hangingPunct="1"/>
                      <a:r>
                        <a:rPr lang="zh-TW" altLang="en-US" sz="2000" dirty="0" smtClean="0"/>
                        <a:t>（三） 日本及東南亞的現代化與蛻變</a:t>
                      </a:r>
                      <a:endParaRPr lang="en-US" altLang="zh-TW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31380"/>
                  </a:ext>
                </a:extLst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927038" y="448588"/>
            <a:ext cx="788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課程</a:t>
            </a:r>
            <a:r>
              <a:rPr lang="zh-TW" altLang="en-US" sz="4000" b="1" dirty="0"/>
              <a:t>配合</a:t>
            </a:r>
            <a:endParaRPr lang="en-US" altLang="zh-TW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2311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延伸</a:t>
            </a:r>
            <a:r>
              <a:rPr lang="zh-TW" altLang="en-US" sz="4000" b="1" dirty="0"/>
              <a:t>閱讀</a:t>
            </a:r>
            <a:r>
              <a:rPr lang="zh-TW" altLang="en-US" sz="4000" b="1" dirty="0" smtClean="0"/>
              <a:t>參考</a:t>
            </a:r>
            <a:r>
              <a:rPr lang="zh-TW" altLang="en-US" sz="4000" b="1" dirty="0" smtClean="0"/>
              <a:t>舉隅</a:t>
            </a:r>
            <a:endParaRPr lang="zh-TW" altLang="en-US" sz="4000" b="1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371600" y="1770743"/>
            <a:ext cx="9601200" cy="477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教育局課程發展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處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抗戰勝利七十周年圖片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集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徐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宗懋藏品選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www.edb.gov.hk/tc/curriculum-development/kla/pshe/references-and-resources/chinese-history/70th_victory_album.html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歷史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影像中的近代中國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徐宗懋藏品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選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www.edb.gov.hk/tc/curriculum-development/kla/pshe/references-and-resources/history/historical_images_of_modern_china.html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92" y="2255157"/>
            <a:ext cx="1001486" cy="1001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92" y="4061840"/>
            <a:ext cx="1005114" cy="1005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89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多媒體</a:t>
            </a:r>
            <a:r>
              <a:rPr lang="zh-TW" altLang="en-US" sz="4000" b="1" dirty="0" smtClean="0"/>
              <a:t>資源舉隅</a:t>
            </a:r>
            <a:endParaRPr lang="zh-TW" altLang="en-US" sz="4000" b="1" dirty="0"/>
          </a:p>
        </p:txBody>
      </p:sp>
      <p:sp>
        <p:nvSpPr>
          <p:cNvPr id="4" name="內容版面配置區 7"/>
          <p:cNvSpPr>
            <a:spLocks noGrp="1"/>
          </p:cNvSpPr>
          <p:nvPr>
            <p:ph idx="1"/>
          </p:nvPr>
        </p:nvSpPr>
        <p:spPr>
          <a:xfrm>
            <a:off x="1371600" y="1770743"/>
            <a:ext cx="9123546" cy="477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教育局「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薪火相傳」國民教育活動系列網上平台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九一八歷史博物館視頻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https://www.passontorch.org.hk/zh-hant/resources/detail/751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中國文化研究院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「抗日戰爭與日佔香港」網上展覽館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https://chiculture.org.hk/tc/node/3534?gclid=CjwKCAjw1JeJBhB9EiwAV612y3gjZiXeU4vuaRtlucet3KC4Z5nt7WaxZkKiyJzj7y6q060U9aqAjhoCe-cQAvD_BwE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46" y="2171700"/>
            <a:ext cx="1158641" cy="11586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46" y="3985641"/>
            <a:ext cx="1163875" cy="1163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4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4617" y="2039007"/>
            <a:ext cx="8700321" cy="2520335"/>
          </a:xfrm>
        </p:spPr>
        <p:txBody>
          <a:bodyPr/>
          <a:lstStyle/>
          <a:p>
            <a:pPr lvl="0">
              <a:lnSpc>
                <a:spcPct val="112000"/>
              </a:lnSpc>
              <a:spcBef>
                <a:spcPts val="0"/>
              </a:spcBef>
            </a:pPr>
            <a:r>
              <a:rPr lang="en-US" altLang="zh-TW" sz="3200" b="1" cap="none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*</a:t>
            </a:r>
            <a:r>
              <a:rPr lang="zh-TW" altLang="en-US" sz="3200" b="1" cap="none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由於部分內容涉及戰爭時的殘酷場景</a:t>
            </a:r>
            <a:r>
              <a:rPr lang="zh-TW" altLang="en-US" sz="3200" b="1" cap="none" dirty="0" smtClean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，</a:t>
            </a:r>
            <a:r>
              <a:rPr lang="en-US" altLang="zh-TW" sz="3200" b="1" cap="none" dirty="0" smtClean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TW" sz="3200" b="1" cap="none" dirty="0" smtClean="0">
                <a:solidFill>
                  <a:srgbClr val="0000FF"/>
                </a:solidFill>
                <a:latin typeface="+mn-ea"/>
                <a:ea typeface="+mn-ea"/>
                <a:cs typeface="+mn-cs"/>
              </a:rPr>
            </a:br>
            <a:r>
              <a:rPr lang="zh-TW" altLang="en-US" sz="3200" b="1" cap="none" dirty="0" smtClean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教師</a:t>
            </a:r>
            <a:r>
              <a:rPr lang="zh-TW" altLang="en-US" sz="3200" b="1" cap="none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在</a:t>
            </a:r>
            <a:r>
              <a:rPr lang="zh-TW" altLang="en-US" sz="3200" b="1" cap="none" dirty="0" smtClean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使用本教材</a:t>
            </a:r>
            <a:r>
              <a:rPr lang="zh-TW" altLang="en-US" sz="3200" b="1" cap="none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時，須因應學生</a:t>
            </a:r>
            <a:r>
              <a:rPr lang="zh-TW" altLang="en-US" sz="3200" b="1" cap="none" dirty="0" smtClean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年齡級別、</a:t>
            </a:r>
            <a:r>
              <a:rPr lang="en-US" altLang="zh-TW" sz="3200" b="1" cap="none" dirty="0" smtClean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TW" sz="3200" b="1" cap="none" dirty="0" smtClean="0">
                <a:solidFill>
                  <a:srgbClr val="0000FF"/>
                </a:solidFill>
                <a:latin typeface="+mn-ea"/>
                <a:ea typeface="+mn-ea"/>
                <a:cs typeface="+mn-cs"/>
              </a:rPr>
            </a:br>
            <a:r>
              <a:rPr lang="zh-TW" altLang="en-US" sz="3200" b="1" cap="none" dirty="0" smtClean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學習</a:t>
            </a:r>
            <a:r>
              <a:rPr lang="zh-TW" altLang="en-US" sz="3200" b="1" cap="none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進度及其他校本情況，適當地剪裁或選用。</a:t>
            </a:r>
            <a:br>
              <a:rPr lang="zh-TW" altLang="en-US" sz="3200" b="1" cap="none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</a:br>
            <a:endParaRPr lang="zh-TW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935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/>
              <a:t>教學</a:t>
            </a:r>
            <a:r>
              <a:rPr lang="zh-TW" altLang="en-US" sz="4000" b="1" smtClean="0"/>
              <a:t>資源舉隅</a:t>
            </a:r>
            <a:endParaRPr lang="zh-TW" altLang="en-US" sz="4000" b="1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371600" y="1770743"/>
            <a:ext cx="9146284" cy="477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教育局課程發展處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中國歷史科：香港發展錄像專輯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輯 抗日戰爭與日治香港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https://www.edb.gov.hk/tc/curriculum-development/kla/pshe/references-and-resources/chinese-history/hk-development-video.html</a:t>
            </a: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/>
              <a:t>《</a:t>
            </a:r>
            <a:r>
              <a:rPr lang="zh-TW" altLang="en-US" sz="2400" dirty="0" smtClean="0"/>
              <a:t>高中</a:t>
            </a:r>
            <a:r>
              <a:rPr lang="zh-TW" altLang="en-US" sz="2400" dirty="0"/>
              <a:t>中國歷史（中四至中六）課程支援教材 </a:t>
            </a:r>
            <a:r>
              <a:rPr lang="en-US" altLang="zh-TW" sz="2400" dirty="0"/>
              <a:t>- </a:t>
            </a:r>
            <a:r>
              <a:rPr lang="zh-TW" altLang="en-US" sz="2400" dirty="0"/>
              <a:t>探究式學習與歷史材料的</a:t>
            </a:r>
            <a:r>
              <a:rPr lang="zh-TW" altLang="en-US" sz="2400" dirty="0" smtClean="0"/>
              <a:t>運用</a:t>
            </a:r>
            <a:r>
              <a:rPr lang="en-US" altLang="zh-TW" sz="2400" dirty="0"/>
              <a:t>》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史料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研習的方法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www.edb.gov.hk/tc/curriculum-development/kla/pshe/references-and-resources/chinese-history/support-materials-enquiry-learning-and-use-of-sources.html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各位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同工如有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其他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可供分享的學與教資源，歡迎與我們聯絡，謝謝！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884" y="4067878"/>
            <a:ext cx="1110514" cy="1110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93" y="2251529"/>
            <a:ext cx="1005114" cy="1005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1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1870" y="5323892"/>
            <a:ext cx="1132013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中國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遼寧省瀋陽市內有一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座</a:t>
            </a:r>
            <a:r>
              <a:rPr lang="zh-CN" altLang="en-US" sz="31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九一八歷史博物館</a:t>
            </a:r>
            <a:r>
              <a:rPr lang="zh-CN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。館前的</a:t>
            </a:r>
            <a:r>
              <a:rPr lang="zh-CN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殘曆碑記載着一段</a:t>
            </a:r>
            <a:r>
              <a:rPr lang="zh-CN" altLang="en-US" sz="31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關於</a:t>
            </a:r>
            <a:r>
              <a:rPr lang="en-US" altLang="zh-CN" sz="31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1931</a:t>
            </a:r>
            <a:r>
              <a:rPr lang="zh-TW" altLang="en-US" sz="31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31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31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31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31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日在中國東北發生的抗戰</a:t>
            </a:r>
            <a:r>
              <a:rPr lang="zh-TW" altLang="en-US" sz="31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歷史</a:t>
            </a:r>
            <a:r>
              <a:rPr lang="zh-CN" altLang="en-US" sz="31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1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05425" y="6359143"/>
            <a:ext cx="6886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圖片來源：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http://ghzy.hangzhou.gov.cn/art/2020/8/28/art_1228962741_55770518.html</a:t>
            </a:r>
          </a:p>
          <a:p>
            <a:pPr algn="r"/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https://www.ccdi.gov.cn/yaowen/202009/t20200918_225761.html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70" y="189228"/>
            <a:ext cx="4175749" cy="321917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 descr="https://www.ccdi.gov.cn/yaowen/202009/W020200918299429187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19" y="1136650"/>
            <a:ext cx="5994770" cy="3996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644900" y="1136650"/>
            <a:ext cx="558800" cy="355600"/>
          </a:xfrm>
          <a:prstGeom prst="roundRect">
            <a:avLst/>
          </a:prstGeom>
          <a:solidFill>
            <a:srgbClr val="ABE4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4200525" y="1314450"/>
            <a:ext cx="1380494" cy="48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9886" y="5300496"/>
            <a:ext cx="1129211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每年</a:t>
            </a:r>
            <a:r>
              <a:rPr lang="en-US" altLang="zh-CN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CN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CN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CN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日，這裡都會舉辦</a:t>
            </a:r>
            <a:r>
              <a:rPr lang="zh-CN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紀念九一八事變的</a:t>
            </a:r>
            <a:r>
              <a:rPr lang="zh-CN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活動。</a:t>
            </a:r>
            <a:endParaRPr lang="en-US" altLang="zh-CN" sz="3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CN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學生、</a:t>
            </a:r>
            <a:r>
              <a:rPr lang="zh-CN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軍人、</a:t>
            </a:r>
            <a:r>
              <a:rPr lang="zh-CN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社會各界人士列隊</a:t>
            </a:r>
            <a:r>
              <a:rPr lang="zh-CN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整齊，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莊嚴肅穆。 </a:t>
            </a:r>
            <a:r>
              <a:rPr lang="en-US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3" name="矩形 2"/>
          <p:cNvSpPr/>
          <p:nvPr/>
        </p:nvSpPr>
        <p:spPr>
          <a:xfrm>
            <a:off x="3193143" y="6319754"/>
            <a:ext cx="899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400" dirty="0">
                <a:latin typeface="+mn-ea"/>
                <a:cs typeface="Times New Roman" panose="02020603050405020304" pitchFamily="18" charset="0"/>
              </a:rPr>
              <a:t>圖片來源：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pic.people.com.cn/BIG5/n1/2020/0918/c1016-31867016-2.html</a:t>
            </a:r>
          </a:p>
          <a:p>
            <a:pPr algn="r"/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https://photo.cctv.com/2020/09/18/PHOAWOfbrubuC8ewcEWHdGNU200918.shtml#rKJ4yvomb4SO200918_1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34" y="2753407"/>
            <a:ext cx="3869637" cy="236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251333"/>
            <a:ext cx="6925456" cy="486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85" y="251333"/>
            <a:ext cx="3798277" cy="231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5108" y="594574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latin typeface="+mn-ea"/>
                <a:cs typeface="Times New Roman" panose="02020603050405020304" pitchFamily="18" charset="0"/>
              </a:rPr>
              <a:t>圖片來源：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://www.chinanews.com/tp/hd2011/2011/09-18/66059</a:t>
            </a:r>
            <a:r>
              <a:rPr lang="zh-TW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.shtml</a:t>
            </a:r>
            <a:endParaRPr lang="en-US" altLang="zh-TW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http://www.chinanews.com/gn/2014/09-18/6606465.shtml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5108" y="4467182"/>
            <a:ext cx="6326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民眾代表和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官員舉行撞</a:t>
            </a: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鐘鳴警儀式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撞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鐘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下、</a:t>
            </a:r>
            <a:r>
              <a:rPr lang="zh-TW" altLang="en-US" sz="31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鳴</a:t>
            </a:r>
            <a:r>
              <a:rPr lang="zh-TW" altLang="en-US" sz="3100" b="1" dirty="0" smtClean="0">
                <a:solidFill>
                  <a:srgbClr val="002060"/>
                </a:solidFill>
                <a:latin typeface="微軟正黑體" panose="020B0604030504040204" pitchFamily="34" charset="-120"/>
              </a:rPr>
              <a:t>警</a:t>
            </a:r>
            <a:r>
              <a:rPr lang="en-US" altLang="zh-TW" sz="31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1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92" y="635147"/>
            <a:ext cx="5322183" cy="3618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596" y="635148"/>
            <a:ext cx="4378746" cy="5432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48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95350" y="217685"/>
            <a:ext cx="6553200" cy="6352977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站：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警鐘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上刻</a:t>
            </a:r>
            <a:r>
              <a:rPr lang="zh-TW" altLang="en-US" sz="4000" dirty="0" smtClean="0">
                <a:latin typeface="微軟正黑體" panose="020B0604030504040204" pitchFamily="34" charset="-120"/>
              </a:rPr>
              <a:t>有</a:t>
            </a:r>
            <a:r>
              <a:rPr lang="zh-TW" altLang="en-US" sz="4000" b="1" dirty="0" smtClean="0">
                <a:solidFill>
                  <a:srgbClr val="990033"/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sz="40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勿忘國</a:t>
            </a:r>
            <a:r>
              <a:rPr lang="zh-TW" altLang="en-US" sz="4000" b="1" dirty="0" smtClean="0">
                <a:solidFill>
                  <a:srgbClr val="990033"/>
                </a:solidFill>
                <a:latin typeface="微軟正黑體" panose="020B0604030504040204" pitchFamily="34" charset="-120"/>
              </a:rPr>
              <a:t>耻」</a:t>
            </a:r>
            <a:r>
              <a:rPr lang="zh-TW" altLang="en-US" sz="4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en-US" sz="4000" b="1" dirty="0" smtClean="0">
                <a:solidFill>
                  <a:srgbClr val="990033"/>
                </a:solidFill>
                <a:latin typeface="微軟正黑體" panose="020B0604030504040204" pitchFamily="34" charset="-120"/>
              </a:rPr>
              <a:t>「國耻」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指甚麼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4000" dirty="0" smtClean="0">
                <a:latin typeface="微軟正黑體" panose="020B0604030504040204" pitchFamily="34" charset="-120"/>
              </a:rPr>
              <a:t>.</a:t>
            </a:r>
            <a:r>
              <a:rPr lang="zh-TW" altLang="en-US" sz="4000" dirty="0" smtClean="0">
                <a:latin typeface="微軟正黑體" panose="020B0604030504040204" pitchFamily="34" charset="-120"/>
              </a:rPr>
              <a:t>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撞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鐘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4000" dirty="0">
                <a:latin typeface="微軟正黑體" panose="020B0604030504040204" pitchFamily="34" charset="-120"/>
              </a:rPr>
              <a:t>下」</a:t>
            </a:r>
            <a:r>
              <a:rPr lang="zh-TW" altLang="en-US" sz="4000" dirty="0" smtClean="0">
                <a:latin typeface="微軟正黑體" panose="020B0604030504040204" pitchFamily="34" charset="-120"/>
              </a:rPr>
              <a:t>有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何含意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596" y="635148"/>
            <a:ext cx="4378746" cy="5432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23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75C9D3A-C495-44F1-9D47-6E045B03E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3" r="1620"/>
          <a:stretch/>
        </p:blipFill>
        <p:spPr>
          <a:xfrm>
            <a:off x="754046" y="4852707"/>
            <a:ext cx="3840550" cy="183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524000" y="24384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en-US" altLang="zh-TW" sz="3200" dirty="0"/>
          </a:p>
        </p:txBody>
      </p:sp>
      <p:sp>
        <p:nvSpPr>
          <p:cNvPr id="15" name="標題 1"/>
          <p:cNvSpPr>
            <a:spLocks noGrp="1"/>
          </p:cNvSpPr>
          <p:nvPr>
            <p:ph type="body" sz="half" idx="2"/>
          </p:nvPr>
        </p:nvSpPr>
        <p:spPr>
          <a:xfrm>
            <a:off x="251090" y="160336"/>
            <a:ext cx="4846462" cy="6916739"/>
          </a:xfrm>
        </p:spPr>
        <p:txBody>
          <a:bodyPr>
            <a:no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latin typeface="+mn-ea"/>
              </a:rPr>
              <a:t>1931</a:t>
            </a:r>
            <a:r>
              <a:rPr lang="zh-TW" altLang="en-US" sz="3000" dirty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TW" sz="3000" dirty="0">
                <a:solidFill>
                  <a:schemeClr val="bg1"/>
                </a:solidFill>
                <a:latin typeface="+mn-ea"/>
              </a:rPr>
              <a:t>9</a:t>
            </a:r>
            <a:r>
              <a:rPr lang="zh-TW" altLang="en-US" sz="3000" dirty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TW" sz="3000" dirty="0">
                <a:solidFill>
                  <a:schemeClr val="bg1"/>
                </a:solidFill>
                <a:latin typeface="+mn-ea"/>
              </a:rPr>
              <a:t>18</a:t>
            </a:r>
            <a:r>
              <a:rPr lang="zh-TW" altLang="en-US" sz="3000" dirty="0">
                <a:solidFill>
                  <a:schemeClr val="bg1"/>
                </a:solidFill>
                <a:latin typeface="+mn-ea"/>
              </a:rPr>
              <a:t>日，駐中國</a:t>
            </a:r>
            <a:r>
              <a:rPr lang="zh-TW" altLang="en-US" sz="3000" dirty="0" smtClean="0">
                <a:solidFill>
                  <a:schemeClr val="bg1"/>
                </a:solidFill>
                <a:latin typeface="+mn-ea"/>
              </a:rPr>
              <a:t>東北的</a:t>
            </a:r>
            <a:r>
              <a:rPr lang="zh-TW" altLang="en-US" sz="3000" dirty="0">
                <a:solidFill>
                  <a:schemeClr val="bg1"/>
                </a:solidFill>
                <a:latin typeface="+mn-ea"/>
              </a:rPr>
              <a:t>日本關東軍在瀋陽柳條湖附近，炸毀了</a:t>
            </a:r>
            <a:r>
              <a:rPr lang="zh-TW" altLang="en-US" sz="3000" b="1" dirty="0">
                <a:solidFill>
                  <a:schemeClr val="bg1"/>
                </a:solidFill>
                <a:latin typeface="+mn-ea"/>
              </a:rPr>
              <a:t>南滿</a:t>
            </a:r>
            <a:r>
              <a:rPr lang="zh-TW" altLang="en-US" sz="3000" b="1" dirty="0" smtClean="0">
                <a:solidFill>
                  <a:schemeClr val="bg1"/>
                </a:solidFill>
                <a:latin typeface="+mn-ea"/>
              </a:rPr>
              <a:t>鐵路</a:t>
            </a:r>
            <a:r>
              <a:rPr lang="zh-TW" altLang="en-US" sz="3000" dirty="0" smtClean="0">
                <a:solidFill>
                  <a:schemeClr val="bg1"/>
                </a:solidFill>
                <a:latin typeface="+mn-ea"/>
              </a:rPr>
              <a:t>的</a:t>
            </a:r>
            <a:r>
              <a:rPr lang="zh-TW" altLang="en-US" sz="3000" dirty="0">
                <a:solidFill>
                  <a:schemeClr val="bg1"/>
                </a:solidFill>
                <a:latin typeface="+mn-ea"/>
              </a:rPr>
              <a:t>其中一段，並誣稱鐵路被中國破壞。隨後，日本向中國東北軍的駐守地和瀋陽城發動大規模攻擊，並在其後四個</a:t>
            </a:r>
            <a:r>
              <a:rPr lang="zh-TW" altLang="en-US" sz="3000" dirty="0" smtClean="0">
                <a:solidFill>
                  <a:schemeClr val="bg1"/>
                </a:solidFill>
                <a:latin typeface="+mn-ea"/>
              </a:rPr>
              <a:t>月間佔領</a:t>
            </a:r>
            <a:r>
              <a:rPr lang="zh-TW" altLang="en-US" sz="3000" dirty="0">
                <a:solidFill>
                  <a:schemeClr val="bg1"/>
                </a:solidFill>
                <a:latin typeface="+mn-ea"/>
              </a:rPr>
              <a:t>整個</a:t>
            </a:r>
            <a:r>
              <a:rPr lang="zh-TW" altLang="en-US" sz="3000" dirty="0" smtClean="0">
                <a:solidFill>
                  <a:schemeClr val="bg1"/>
                </a:solidFill>
                <a:latin typeface="+mn-ea"/>
              </a:rPr>
              <a:t>東北，史稱</a:t>
            </a:r>
            <a:r>
              <a:rPr lang="zh-TW" altLang="en-US" sz="3000" b="1" dirty="0" smtClean="0">
                <a:solidFill>
                  <a:schemeClr val="bg1"/>
                </a:solidFill>
                <a:latin typeface="+mn-ea"/>
              </a:rPr>
              <a:t>九一八事變</a:t>
            </a:r>
            <a:r>
              <a:rPr lang="zh-TW" altLang="en-US" sz="3000" dirty="0" smtClean="0">
                <a:solidFill>
                  <a:schemeClr val="bg1"/>
                </a:solidFill>
                <a:latin typeface="+mn-ea"/>
              </a:rPr>
              <a:t>。</a:t>
            </a:r>
            <a:endParaRPr lang="zh-TW" altLang="en-US" sz="3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86798" y="52229"/>
            <a:ext cx="668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646464"/>
                </a:solidFill>
                <a:latin typeface="+mn-ea"/>
              </a:rPr>
              <a:t>歷史補充站</a:t>
            </a:r>
          </a:p>
        </p:txBody>
      </p:sp>
      <p:sp>
        <p:nvSpPr>
          <p:cNvPr id="9" name="AutoShape 6" descr="東北新省區方案- 维基百科，自由的百科全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8" descr="東北新省區方案- 维基百科，自由的百科全书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10" descr="東北新省區方案- 维基百科，自由的百科全书"/>
          <p:cNvSpPr>
            <a:spLocks noChangeAspect="1" noChangeArrowheads="1"/>
          </p:cNvSpPr>
          <p:nvPr/>
        </p:nvSpPr>
        <p:spPr bwMode="auto">
          <a:xfrm>
            <a:off x="460374" y="160337"/>
            <a:ext cx="7102475" cy="71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544152" y="4579630"/>
            <a:ext cx="66446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>
                <a:solidFill>
                  <a:srgbClr val="646464"/>
                </a:solidFill>
                <a:latin typeface="+mn-ea"/>
              </a:rPr>
              <a:t>黑龍江、吉林、遼寧是中國東北的三個省份，合稱「東北三省」。九一八事變後，日本進佔中國東北，這些省份相繼</a:t>
            </a:r>
            <a:r>
              <a:rPr lang="zh-TW" altLang="en-US" sz="2000" dirty="0" smtClean="0">
                <a:solidFill>
                  <a:srgbClr val="646464"/>
                </a:solidFill>
                <a:latin typeface="+mn-ea"/>
              </a:rPr>
              <a:t>陷落。</a:t>
            </a:r>
            <a:endParaRPr lang="en-US" altLang="zh-TW" sz="2000" dirty="0" smtClean="0">
              <a:solidFill>
                <a:srgbClr val="646464"/>
              </a:solidFill>
              <a:latin typeface="+mn-ea"/>
            </a:endParaRPr>
          </a:p>
          <a:p>
            <a:pPr algn="just"/>
            <a:endParaRPr lang="en-US" altLang="zh-TW" sz="2000" dirty="0">
              <a:solidFill>
                <a:srgbClr val="646464"/>
              </a:solidFill>
              <a:latin typeface="+mn-ea"/>
            </a:endParaRPr>
          </a:p>
          <a:p>
            <a:pPr algn="just"/>
            <a:r>
              <a:rPr lang="zh-TW" altLang="en-US" sz="2000" dirty="0" smtClean="0">
                <a:solidFill>
                  <a:srgbClr val="646464"/>
                </a:solidFill>
                <a:latin typeface="+mn-ea"/>
              </a:rPr>
              <a:t>南</a:t>
            </a:r>
            <a:r>
              <a:rPr lang="zh-TW" altLang="en-US" sz="2000" dirty="0">
                <a:solidFill>
                  <a:srgbClr val="646464"/>
                </a:solidFill>
                <a:latin typeface="+mn-ea"/>
              </a:rPr>
              <a:t>滿鐵路</a:t>
            </a:r>
            <a:r>
              <a:rPr lang="zh-TW" altLang="en-US" sz="2000" dirty="0" smtClean="0">
                <a:solidFill>
                  <a:srgbClr val="646464"/>
                </a:solidFill>
                <a:latin typeface="+mn-ea"/>
              </a:rPr>
              <a:t>：原</a:t>
            </a:r>
            <a:r>
              <a:rPr lang="zh-TW" altLang="en-US" sz="2000" dirty="0">
                <a:solidFill>
                  <a:srgbClr val="646464"/>
                </a:solidFill>
                <a:latin typeface="+mn-ea"/>
              </a:rPr>
              <a:t>為</a:t>
            </a:r>
            <a:r>
              <a:rPr lang="en-US" altLang="zh-TW" sz="2000" dirty="0">
                <a:solidFill>
                  <a:srgbClr val="646464"/>
                </a:solidFill>
                <a:latin typeface="+mn-ea"/>
              </a:rPr>
              <a:t>1897—1903</a:t>
            </a:r>
            <a:r>
              <a:rPr lang="zh-TW" altLang="en-US" sz="2000" dirty="0">
                <a:solidFill>
                  <a:srgbClr val="646464"/>
                </a:solidFill>
                <a:latin typeface="+mn-ea"/>
              </a:rPr>
              <a:t>年沙俄在中國東北境內築建的中東鐵路的</a:t>
            </a:r>
            <a:r>
              <a:rPr lang="zh-TW" altLang="en-US" sz="2000" dirty="0" smtClean="0">
                <a:solidFill>
                  <a:srgbClr val="646464"/>
                </a:solidFill>
                <a:latin typeface="+mn-ea"/>
              </a:rPr>
              <a:t>一部分。</a:t>
            </a:r>
            <a:r>
              <a:rPr lang="zh-TW" altLang="en-US" sz="2000" dirty="0">
                <a:solidFill>
                  <a:srgbClr val="646464"/>
                </a:solidFill>
                <a:latin typeface="+mn-ea"/>
              </a:rPr>
              <a:t> </a:t>
            </a:r>
            <a:r>
              <a:rPr lang="zh-TW" altLang="en-US" sz="2000" dirty="0" smtClean="0">
                <a:solidFill>
                  <a:srgbClr val="646464"/>
                </a:solidFill>
                <a:latin typeface="+mn-ea"/>
              </a:rPr>
              <a:t>日俄戰爭後，</a:t>
            </a:r>
            <a:r>
              <a:rPr lang="zh-TW" altLang="en-US" sz="2000" dirty="0">
                <a:solidFill>
                  <a:srgbClr val="646464"/>
                </a:solidFill>
                <a:latin typeface="+mn-ea"/>
              </a:rPr>
              <a:t>為日本所佔，改稱南滿鐵路。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l="976" r="976"/>
          <a:stretch/>
        </p:blipFill>
        <p:spPr>
          <a:xfrm>
            <a:off x="6900988" y="497055"/>
            <a:ext cx="3882690" cy="3882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文字方塊 27"/>
          <p:cNvSpPr txBox="1"/>
          <p:nvPr/>
        </p:nvSpPr>
        <p:spPr>
          <a:xfrm>
            <a:off x="9165245" y="17901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黑龍江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9148315" y="23942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吉林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8770547" y="27866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遼寧</a:t>
            </a:r>
          </a:p>
        </p:txBody>
      </p:sp>
      <p:sp>
        <p:nvSpPr>
          <p:cNvPr id="31" name="橢圓 30"/>
          <p:cNvSpPr/>
          <p:nvPr/>
        </p:nvSpPr>
        <p:spPr>
          <a:xfrm>
            <a:off x="9030073" y="3073089"/>
            <a:ext cx="85457" cy="84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/>
          <p:nvPr/>
        </p:nvCxnSpPr>
        <p:spPr>
          <a:xfrm flipH="1" flipV="1">
            <a:off x="9093713" y="3164163"/>
            <a:ext cx="222987" cy="26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9128267" y="339893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>
                <a:solidFill>
                  <a:schemeClr val="bg1">
                    <a:lumMod val="50000"/>
                  </a:schemeClr>
                </a:solidFill>
              </a:rPr>
              <a:t>瀋陽</a:t>
            </a:r>
          </a:p>
        </p:txBody>
      </p:sp>
    </p:spTree>
    <p:extLst>
      <p:ext uri="{BB962C8B-B14F-4D97-AF65-F5344CB8AC3E}">
        <p14:creationId xmlns:p14="http://schemas.microsoft.com/office/powerpoint/2010/main" val="35451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pic\A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" y="360629"/>
            <a:ext cx="8665029" cy="6136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標題 1"/>
          <p:cNvSpPr>
            <a:spLocks noGrp="1"/>
          </p:cNvSpPr>
          <p:nvPr>
            <p:ph type="body" sz="half" idx="4294967295"/>
          </p:nvPr>
        </p:nvSpPr>
        <p:spPr>
          <a:xfrm>
            <a:off x="9361714" y="1959428"/>
            <a:ext cx="2830286" cy="50169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altLang="zh-TW" sz="2800" b="1" dirty="0" smtClean="0"/>
          </a:p>
          <a:p>
            <a:pPr marL="0" indent="0" algn="just">
              <a:buNone/>
            </a:pPr>
            <a:endParaRPr lang="en-US" altLang="zh-TW" sz="2800" b="1" dirty="0"/>
          </a:p>
          <a:p>
            <a:pPr marL="0" indent="0" algn="just">
              <a:buNone/>
            </a:pPr>
            <a:r>
              <a:rPr lang="zh-TW" altLang="en-US" sz="2800" b="1" dirty="0" smtClean="0"/>
              <a:t>日軍</a:t>
            </a:r>
            <a:r>
              <a:rPr lang="zh-TW" altLang="en-US" sz="2800" b="1" dirty="0"/>
              <a:t>轟炸東北</a:t>
            </a:r>
          </a:p>
          <a:p>
            <a:pPr marL="0" indent="0" algn="just">
              <a:buNone/>
            </a:pPr>
            <a:r>
              <a:rPr lang="en-US" altLang="zh-TW" sz="2800" dirty="0" smtClean="0"/>
              <a:t>1931</a:t>
            </a:r>
            <a:r>
              <a:rPr lang="zh-TW" altLang="en-US" sz="2800" dirty="0" smtClean="0"/>
              <a:t>年九一八事變爆發</a:t>
            </a:r>
            <a:r>
              <a:rPr lang="zh-TW" altLang="en-US" sz="2800" dirty="0"/>
              <a:t>後，日軍向東北全境發動攻擊，圖為</a:t>
            </a:r>
            <a:r>
              <a:rPr lang="en-US" altLang="zh-TW" sz="2800" dirty="0" smtClean="0"/>
              <a:t>9</a:t>
            </a:r>
            <a:r>
              <a:rPr lang="zh-TW" altLang="en-US" sz="2800" dirty="0"/>
              <a:t>月</a:t>
            </a:r>
            <a:r>
              <a:rPr lang="en-US" altLang="zh-TW" sz="2800" dirty="0"/>
              <a:t>28</a:t>
            </a:r>
            <a:r>
              <a:rPr lang="zh-TW" altLang="en-US" sz="2800" dirty="0"/>
              <a:t>日日軍轟炸遼寧省紅頂山中國軍營的情形。</a:t>
            </a:r>
          </a:p>
        </p:txBody>
      </p:sp>
    </p:spTree>
    <p:extLst>
      <p:ext uri="{BB962C8B-B14F-4D97-AF65-F5344CB8AC3E}">
        <p14:creationId xmlns:p14="http://schemas.microsoft.com/office/powerpoint/2010/main" val="31824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>
            <a:spLocks noGrp="1"/>
          </p:cNvSpPr>
          <p:nvPr>
            <p:ph type="body" sz="half" idx="4294967295"/>
          </p:nvPr>
        </p:nvSpPr>
        <p:spPr>
          <a:xfrm>
            <a:off x="9361714" y="2394857"/>
            <a:ext cx="2830286" cy="46082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hangingPunct="0">
              <a:buNone/>
            </a:pPr>
            <a:endParaRPr lang="en-US" altLang="zh-TW" sz="2800" b="1" dirty="0" smtClean="0"/>
          </a:p>
          <a:p>
            <a:pPr marL="0" indent="0" algn="just" hangingPunct="0">
              <a:buNone/>
            </a:pPr>
            <a:r>
              <a:rPr lang="zh-TW" altLang="en-US" sz="2800" b="1" dirty="0"/>
              <a:t>日軍侵略暴行</a:t>
            </a:r>
            <a:endParaRPr lang="en-US" altLang="zh-TW" sz="2800" b="1" dirty="0"/>
          </a:p>
          <a:p>
            <a:pPr marL="0" indent="0" algn="just" hangingPunct="0">
              <a:buNone/>
            </a:pPr>
            <a:r>
              <a:rPr lang="en-US" altLang="zh-TW" sz="2800" dirty="0"/>
              <a:t>1931</a:t>
            </a:r>
            <a:r>
              <a:rPr lang="zh-TW" altLang="en-US" sz="2800" dirty="0"/>
              <a:t>年底，日軍在東北進行清鄉，圖為日軍炮轟後進入村莊裡，地上躺著的是被炸死的無辜百姓和</a:t>
            </a:r>
            <a:r>
              <a:rPr lang="zh-TW" altLang="en-US" sz="2800" dirty="0" smtClean="0"/>
              <a:t>牲畜。</a:t>
            </a:r>
            <a:endParaRPr lang="zh-TW" altLang="en-US" sz="2800" dirty="0"/>
          </a:p>
        </p:txBody>
      </p:sp>
      <p:pic>
        <p:nvPicPr>
          <p:cNvPr id="5" name="Picture 2" descr="E:\images\pic\A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464457"/>
            <a:ext cx="9296741" cy="5896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" y="0"/>
            <a:ext cx="9470912" cy="684167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body" sz="half" idx="4294967295"/>
          </p:nvPr>
        </p:nvSpPr>
        <p:spPr>
          <a:xfrm>
            <a:off x="0" y="5864771"/>
            <a:ext cx="6738941" cy="9605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2800" b="1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FF99"/>
                </a:solidFill>
              </a:rPr>
              <a:t>照片</a:t>
            </a:r>
            <a:r>
              <a:rPr lang="zh-TW" altLang="en-US" b="1" dirty="0">
                <a:solidFill>
                  <a:srgbClr val="FFFF99"/>
                </a:solidFill>
              </a:rPr>
              <a:t>可能會令人情緒不安，敬請留意。</a:t>
            </a:r>
            <a:endParaRPr lang="zh-TW" alt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1435</Words>
  <Application>Microsoft Office PowerPoint</Application>
  <PresentationFormat>寬螢幕</PresentationFormat>
  <Paragraphs>191</Paragraphs>
  <Slides>20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华文楷体</vt:lpstr>
      <vt:lpstr>微軟正黑體</vt:lpstr>
      <vt:lpstr>新細明體</vt:lpstr>
      <vt:lpstr>Arial</vt:lpstr>
      <vt:lpstr>Arial Black</vt:lpstr>
      <vt:lpstr>Calibri</vt:lpstr>
      <vt:lpstr>Franklin Gothic Book</vt:lpstr>
      <vt:lpstr>Times New Roman</vt:lpstr>
      <vt:lpstr>Crop</vt:lpstr>
      <vt:lpstr>毋忘九一八，凝鑄愛國心        </vt:lpstr>
      <vt:lpstr>*由於部分內容涉及戰爭時的殘酷場景， 教師在使用本教材時，須因應學生年齡級別、 學習進度及其他校本情況，適當地剪裁或選用。 </vt:lpstr>
      <vt:lpstr>PowerPoint 簡報</vt:lpstr>
      <vt:lpstr>PowerPoint 簡報</vt:lpstr>
      <vt:lpstr>PowerPoint 簡報</vt:lpstr>
      <vt:lpstr>  思考站：  1. 警鐘上刻有「勿忘國耻」，「國耻」是指甚麼？  2.「撞鐘14下」有何含意？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九一八事變距今已經九十年，中國人一直銘記這段歷史，內地民眾堅持於每年舉行悼念活動，你認為有甚麼正面作用和意義呢？ </vt:lpstr>
      <vt:lpstr>PowerPoint 簡報</vt:lpstr>
      <vt:lpstr>延伸閱讀參考舉隅</vt:lpstr>
      <vt:lpstr>多媒體資源舉隅</vt:lpstr>
      <vt:lpstr>教學資源舉隅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CHAN, Ka-kiu</dc:creator>
  <cp:lastModifiedBy>LEE, Shuk-yin Josephine</cp:lastModifiedBy>
  <cp:revision>330</cp:revision>
  <dcterms:created xsi:type="dcterms:W3CDTF">2021-08-13T16:20:47Z</dcterms:created>
  <dcterms:modified xsi:type="dcterms:W3CDTF">2022-08-26T06:41:16Z</dcterms:modified>
</cp:coreProperties>
</file>